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FINALIDAD DE LA MARCA COLECTIVA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Verde - sostenibilidad</a:t>
            </a:r>
          </a:p>
          <a:p>
            <a:r>
              <a:t>Pesca responsible - </a:t>
            </a:r>
          </a:p>
          <a:p>
            <a:r>
              <a:t>Pesca palangre: sostenibilidad, económica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Pescado y mariscos – PESCAMAR</a:t>
            </a:r>
          </a:p>
          <a:p>
            <a:r>
              <a:t>Sello 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Pescado y mariscos – PESCAMAR</a:t>
            </a:r>
          </a:p>
          <a:p>
            <a:r>
              <a:t>Sello 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Verde - sostenibilidad</a:t>
            </a:r>
          </a:p>
          <a:p>
            <a:r>
              <a:t>Pesca responsible - </a:t>
            </a:r>
          </a:p>
          <a:p>
            <a:r>
              <a:t>Pesca palangre: sostenibilidad, económica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Pescado y mariscos – PESCAMAR</a:t>
            </a:r>
          </a:p>
          <a:p>
            <a:r>
              <a:t>Sello 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o del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9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8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8" y="1435100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0207625" y="3657600"/>
            <a:ext cx="7162800" cy="662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8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www.tispain.com/2010/08/por-que-los-peces-no-se-congelan-en-el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n 9" descr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" y="-454"/>
            <a:ext cx="18288003" cy="10295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n" descr="Imagen"/>
          <p:cNvPicPr>
            <a:picLocks noChangeAspect="1"/>
          </p:cNvPicPr>
          <p:nvPr/>
        </p:nvPicPr>
        <p:blipFill>
          <a:blip r:embed="rId2"/>
          <a:srcRect r="6865"/>
          <a:stretch>
            <a:fillRect/>
          </a:stretch>
        </p:blipFill>
        <p:spPr>
          <a:xfrm>
            <a:off x="-8507" y="-89"/>
            <a:ext cx="18305013" cy="10287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" name="Group 3"/>
          <p:cNvGrpSpPr/>
          <p:nvPr/>
        </p:nvGrpSpPr>
        <p:grpSpPr>
          <a:xfrm>
            <a:off x="1904" y="6307165"/>
            <a:ext cx="16380479" cy="2532484"/>
            <a:chOff x="0" y="0"/>
            <a:chExt cx="16380477" cy="2532483"/>
          </a:xfrm>
        </p:grpSpPr>
        <p:sp>
          <p:nvSpPr>
            <p:cNvPr id="162" name="AutoShape 4"/>
            <p:cNvSpPr/>
            <p:nvPr/>
          </p:nvSpPr>
          <p:spPr>
            <a:xfrm>
              <a:off x="0" y="0"/>
              <a:ext cx="16380479" cy="2532484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67" name="TextBox 5"/>
            <p:cNvGrpSpPr/>
            <p:nvPr/>
          </p:nvGrpSpPr>
          <p:grpSpPr>
            <a:xfrm>
              <a:off x="1412695" y="321360"/>
              <a:ext cx="14206098" cy="1"/>
              <a:chOff x="0" y="0"/>
              <a:chExt cx="14206097" cy="0"/>
            </a:xfrm>
          </p:grpSpPr>
          <p:grpSp>
            <p:nvGrpSpPr>
              <p:cNvPr id="165" name="Grupo"/>
              <p:cNvGrpSpPr/>
              <p:nvPr/>
            </p:nvGrpSpPr>
            <p:grpSpPr>
              <a:xfrm>
                <a:off x="0" y="0"/>
                <a:ext cx="14206098" cy="1"/>
                <a:chOff x="0" y="0"/>
                <a:chExt cx="14206097" cy="0"/>
              </a:xfrm>
            </p:grpSpPr>
            <p:sp>
              <p:nvSpPr>
                <p:cNvPr id="163" name="Línea"/>
                <p:cNvSpPr/>
                <p:nvPr/>
              </p:nvSpPr>
              <p:spPr>
                <a:xfrm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4" name="Línea"/>
                <p:cNvSpPr/>
                <p:nvPr/>
              </p:nvSpPr>
              <p:spPr>
                <a:xfrm flipH="1" flipV="1"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66" name="NUESTRO PÚBLICO…"/>
              <p:cNvSpPr/>
              <p:nvPr/>
            </p:nvSpPr>
            <p:spPr>
              <a:xfrm>
                <a:off x="0" y="0"/>
                <a:ext cx="142060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pPr>
                <a:r>
                  <a:t>NUESTRO PÚBLICO</a:t>
                </a:r>
              </a:p>
              <a:p>
                <a: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pPr>
                <a:r>
                  <a:t>OBJETIVO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traight Connector 6"/>
          <p:cNvSpPr/>
          <p:nvPr/>
        </p:nvSpPr>
        <p:spPr>
          <a:xfrm flipH="1">
            <a:off x="6646394" y="2833142"/>
            <a:ext cx="2" cy="5565344"/>
          </a:xfrm>
          <a:prstGeom prst="line">
            <a:avLst/>
          </a:prstGeom>
          <a:ln w="19050">
            <a:solidFill>
              <a:srgbClr val="26B7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1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66" y="2833142"/>
            <a:ext cx="10794434" cy="6502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900" y="951389"/>
            <a:ext cx="4246378" cy="365552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AutoShape 4"/>
          <p:cNvSpPr/>
          <p:nvPr/>
        </p:nvSpPr>
        <p:spPr>
          <a:xfrm>
            <a:off x="-132573" y="3964512"/>
            <a:ext cx="6616497" cy="4590112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78" name="TextBox 5"/>
          <p:cNvGrpSpPr/>
          <p:nvPr/>
        </p:nvGrpSpPr>
        <p:grpSpPr>
          <a:xfrm>
            <a:off x="343999" y="4837881"/>
            <a:ext cx="5358832" cy="4046220"/>
            <a:chOff x="0" y="0"/>
            <a:chExt cx="5358830" cy="4046219"/>
          </a:xfrm>
        </p:grpSpPr>
        <p:grpSp>
          <p:nvGrpSpPr>
            <p:cNvPr id="176" name="Grupo"/>
            <p:cNvGrpSpPr/>
            <p:nvPr/>
          </p:nvGrpSpPr>
          <p:grpSpPr>
            <a:xfrm>
              <a:off x="0" y="0"/>
              <a:ext cx="5358830" cy="1"/>
              <a:chOff x="0" y="0"/>
              <a:chExt cx="5358829" cy="0"/>
            </a:xfrm>
          </p:grpSpPr>
          <p:sp>
            <p:nvSpPr>
              <p:cNvPr id="174" name="Línea"/>
              <p:cNvSpPr/>
              <p:nvPr/>
            </p:nvSpPr>
            <p:spPr>
              <a:xfrm>
                <a:off x="0" y="0"/>
                <a:ext cx="5358831" cy="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Línea"/>
              <p:cNvSpPr/>
              <p:nvPr/>
            </p:nvSpPr>
            <p:spPr>
              <a:xfrm flipH="1" flipV="1">
                <a:off x="0" y="0"/>
                <a:ext cx="5358831" cy="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" name="PARA COSTA RICA Y DE COSTA RICA AL MUNDO"/>
            <p:cNvSpPr txBox="1"/>
            <p:nvPr/>
          </p:nvSpPr>
          <p:spPr>
            <a:xfrm>
              <a:off x="0" y="0"/>
              <a:ext cx="5358831" cy="4046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5400" spc="92">
                  <a:solidFill>
                    <a:srgbClr val="FEFFF8"/>
                  </a:solidFill>
                  <a:latin typeface="Poppins Bold"/>
                  <a:ea typeface="Poppins Bold"/>
                  <a:cs typeface="Poppins Bold"/>
                  <a:sym typeface="Poppins Bold"/>
                </a:defRPr>
              </a:lvl1pPr>
            </a:lstStyle>
            <a:p>
              <a:r>
                <a:t>PARA COSTA RICA Y DE COSTA RICA AL MUNDO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n 10" descr="Imagen 10"/>
          <p:cNvPicPr>
            <a:picLocks noChangeAspect="1"/>
          </p:cNvPicPr>
          <p:nvPr/>
        </p:nvPicPr>
        <p:blipFill>
          <a:blip r:embed="rId2"/>
          <a:srcRect l="113" t="22938" r="43" b="2061"/>
          <a:stretch>
            <a:fillRect/>
          </a:stretch>
        </p:blipFill>
        <p:spPr>
          <a:xfrm>
            <a:off x="-277368" y="-190842"/>
            <a:ext cx="18969287" cy="106660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Group 3"/>
          <p:cNvGrpSpPr/>
          <p:nvPr/>
        </p:nvGrpSpPr>
        <p:grpSpPr>
          <a:xfrm>
            <a:off x="1904" y="6307165"/>
            <a:ext cx="16380479" cy="2532484"/>
            <a:chOff x="0" y="0"/>
            <a:chExt cx="16380477" cy="2532483"/>
          </a:xfrm>
        </p:grpSpPr>
        <p:sp>
          <p:nvSpPr>
            <p:cNvPr id="183" name="AutoShape 4"/>
            <p:cNvSpPr/>
            <p:nvPr/>
          </p:nvSpPr>
          <p:spPr>
            <a:xfrm>
              <a:off x="0" y="0"/>
              <a:ext cx="16380479" cy="2532484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88" name="TextBox 5"/>
            <p:cNvGrpSpPr/>
            <p:nvPr/>
          </p:nvGrpSpPr>
          <p:grpSpPr>
            <a:xfrm>
              <a:off x="1412695" y="321360"/>
              <a:ext cx="14206098" cy="1"/>
              <a:chOff x="0" y="0"/>
              <a:chExt cx="14206097" cy="0"/>
            </a:xfrm>
          </p:grpSpPr>
          <p:grpSp>
            <p:nvGrpSpPr>
              <p:cNvPr id="186" name="Grupo"/>
              <p:cNvGrpSpPr/>
              <p:nvPr/>
            </p:nvGrpSpPr>
            <p:grpSpPr>
              <a:xfrm>
                <a:off x="0" y="0"/>
                <a:ext cx="14206098" cy="1"/>
                <a:chOff x="0" y="0"/>
                <a:chExt cx="14206097" cy="0"/>
              </a:xfrm>
            </p:grpSpPr>
            <p:sp>
              <p:nvSpPr>
                <p:cNvPr id="184" name="Línea"/>
                <p:cNvSpPr/>
                <p:nvPr/>
              </p:nvSpPr>
              <p:spPr>
                <a:xfrm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5" name="Línea"/>
                <p:cNvSpPr/>
                <p:nvPr/>
              </p:nvSpPr>
              <p:spPr>
                <a:xfrm flipH="1" flipV="1"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87" name="CONCEPTO DE…"/>
              <p:cNvSpPr/>
              <p:nvPr/>
            </p:nvSpPr>
            <p:spPr>
              <a:xfrm>
                <a:off x="0" y="0"/>
                <a:ext cx="142060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pPr>
                <a:r>
                  <a:t>CONCEPTO DE </a:t>
                </a:r>
              </a:p>
              <a:p>
                <a: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pPr>
                <a:r>
                  <a:t>MARCA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20"/>
          <p:cNvSpPr/>
          <p:nvPr/>
        </p:nvSpPr>
        <p:spPr>
          <a:xfrm>
            <a:off x="-1" y="0"/>
            <a:ext cx="1828343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2" name="Picture 2" descr="Picture 2"/>
          <p:cNvPicPr>
            <a:picLocks noChangeAspect="1"/>
          </p:cNvPicPr>
          <p:nvPr/>
        </p:nvPicPr>
        <p:blipFill>
          <a:blip r:embed="rId2"/>
          <a:srcRect l="22729" r="17739"/>
          <a:stretch>
            <a:fillRect/>
          </a:stretch>
        </p:blipFill>
        <p:spPr>
          <a:xfrm>
            <a:off x="20" y="9"/>
            <a:ext cx="9174317" cy="10286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600" extrusionOk="0">
                <a:moveTo>
                  <a:pt x="0" y="0"/>
                </a:moveTo>
                <a:lnTo>
                  <a:pt x="0" y="21600"/>
                </a:lnTo>
                <a:lnTo>
                  <a:pt x="12912" y="21600"/>
                </a:lnTo>
                <a:cubicBezTo>
                  <a:pt x="12952" y="21555"/>
                  <a:pt x="12972" y="21499"/>
                  <a:pt x="12962" y="21432"/>
                </a:cubicBezTo>
                <a:cubicBezTo>
                  <a:pt x="12952" y="21243"/>
                  <a:pt x="12812" y="21120"/>
                  <a:pt x="12673" y="21165"/>
                </a:cubicBezTo>
                <a:cubicBezTo>
                  <a:pt x="12233" y="21310"/>
                  <a:pt x="11853" y="21053"/>
                  <a:pt x="11414" y="21120"/>
                </a:cubicBezTo>
                <a:cubicBezTo>
                  <a:pt x="11803" y="20975"/>
                  <a:pt x="12193" y="20842"/>
                  <a:pt x="12583" y="20697"/>
                </a:cubicBezTo>
                <a:cubicBezTo>
                  <a:pt x="12013" y="20630"/>
                  <a:pt x="11444" y="20830"/>
                  <a:pt x="10875" y="20952"/>
                </a:cubicBezTo>
                <a:cubicBezTo>
                  <a:pt x="10695" y="20997"/>
                  <a:pt x="10406" y="21243"/>
                  <a:pt x="10366" y="20919"/>
                </a:cubicBezTo>
                <a:cubicBezTo>
                  <a:pt x="10346" y="20707"/>
                  <a:pt x="10645" y="20674"/>
                  <a:pt x="10815" y="20607"/>
                </a:cubicBezTo>
                <a:cubicBezTo>
                  <a:pt x="11584" y="20305"/>
                  <a:pt x="12353" y="20116"/>
                  <a:pt x="13132" y="19904"/>
                </a:cubicBezTo>
                <a:cubicBezTo>
                  <a:pt x="13202" y="19882"/>
                  <a:pt x="13301" y="19893"/>
                  <a:pt x="13351" y="19837"/>
                </a:cubicBezTo>
                <a:cubicBezTo>
                  <a:pt x="13761" y="19414"/>
                  <a:pt x="14261" y="19257"/>
                  <a:pt x="14810" y="18933"/>
                </a:cubicBezTo>
                <a:cubicBezTo>
                  <a:pt x="14470" y="18811"/>
                  <a:pt x="14230" y="19112"/>
                  <a:pt x="13951" y="19056"/>
                </a:cubicBezTo>
                <a:cubicBezTo>
                  <a:pt x="14250" y="18732"/>
                  <a:pt x="14590" y="18666"/>
                  <a:pt x="14890" y="18476"/>
                </a:cubicBezTo>
                <a:cubicBezTo>
                  <a:pt x="15099" y="18342"/>
                  <a:pt x="15908" y="17940"/>
                  <a:pt x="16028" y="17817"/>
                </a:cubicBezTo>
                <a:cubicBezTo>
                  <a:pt x="16397" y="17472"/>
                  <a:pt x="16867" y="17293"/>
                  <a:pt x="17167" y="16836"/>
                </a:cubicBezTo>
                <a:cubicBezTo>
                  <a:pt x="17387" y="16512"/>
                  <a:pt x="17736" y="16557"/>
                  <a:pt x="17985" y="16322"/>
                </a:cubicBezTo>
                <a:cubicBezTo>
                  <a:pt x="18075" y="16111"/>
                  <a:pt x="17916" y="16066"/>
                  <a:pt x="17856" y="15954"/>
                </a:cubicBezTo>
                <a:cubicBezTo>
                  <a:pt x="17786" y="15809"/>
                  <a:pt x="17925" y="15720"/>
                  <a:pt x="17965" y="15542"/>
                </a:cubicBezTo>
                <a:cubicBezTo>
                  <a:pt x="17496" y="15765"/>
                  <a:pt x="17057" y="15910"/>
                  <a:pt x="16528" y="15999"/>
                </a:cubicBezTo>
                <a:cubicBezTo>
                  <a:pt x="16708" y="15698"/>
                  <a:pt x="16917" y="15821"/>
                  <a:pt x="17057" y="15709"/>
                </a:cubicBezTo>
                <a:cubicBezTo>
                  <a:pt x="17146" y="15631"/>
                  <a:pt x="17296" y="15597"/>
                  <a:pt x="17276" y="15430"/>
                </a:cubicBezTo>
                <a:cubicBezTo>
                  <a:pt x="17256" y="15296"/>
                  <a:pt x="17137" y="15319"/>
                  <a:pt x="17057" y="15341"/>
                </a:cubicBezTo>
                <a:cubicBezTo>
                  <a:pt x="16717" y="15408"/>
                  <a:pt x="16398" y="15442"/>
                  <a:pt x="16088" y="15129"/>
                </a:cubicBezTo>
                <a:cubicBezTo>
                  <a:pt x="16917" y="14616"/>
                  <a:pt x="17846" y="14772"/>
                  <a:pt x="18595" y="14047"/>
                </a:cubicBezTo>
                <a:cubicBezTo>
                  <a:pt x="18495" y="13846"/>
                  <a:pt x="18345" y="13957"/>
                  <a:pt x="18245" y="13991"/>
                </a:cubicBezTo>
                <a:cubicBezTo>
                  <a:pt x="17536" y="14203"/>
                  <a:pt x="15019" y="14024"/>
                  <a:pt x="14650" y="14258"/>
                </a:cubicBezTo>
                <a:cubicBezTo>
                  <a:pt x="14420" y="14403"/>
                  <a:pt x="14181" y="14470"/>
                  <a:pt x="13941" y="14403"/>
                </a:cubicBezTo>
                <a:cubicBezTo>
                  <a:pt x="13652" y="14325"/>
                  <a:pt x="15369" y="14013"/>
                  <a:pt x="15779" y="13522"/>
                </a:cubicBezTo>
                <a:cubicBezTo>
                  <a:pt x="15978" y="13288"/>
                  <a:pt x="17757" y="12072"/>
                  <a:pt x="18556" y="11692"/>
                </a:cubicBezTo>
                <a:cubicBezTo>
                  <a:pt x="18456" y="11503"/>
                  <a:pt x="18175" y="11636"/>
                  <a:pt x="18225" y="11302"/>
                </a:cubicBezTo>
                <a:cubicBezTo>
                  <a:pt x="18655" y="11101"/>
                  <a:pt x="19144" y="11079"/>
                  <a:pt x="19643" y="10778"/>
                </a:cubicBezTo>
                <a:cubicBezTo>
                  <a:pt x="19433" y="10588"/>
                  <a:pt x="19174" y="10722"/>
                  <a:pt x="18954" y="10666"/>
                </a:cubicBezTo>
                <a:cubicBezTo>
                  <a:pt x="19084" y="10398"/>
                  <a:pt x="19304" y="10432"/>
                  <a:pt x="19484" y="10365"/>
                </a:cubicBezTo>
                <a:cubicBezTo>
                  <a:pt x="19644" y="10309"/>
                  <a:pt x="20004" y="9840"/>
                  <a:pt x="19934" y="9863"/>
                </a:cubicBezTo>
                <a:cubicBezTo>
                  <a:pt x="19255" y="10097"/>
                  <a:pt x="18565" y="10075"/>
                  <a:pt x="17885" y="10309"/>
                </a:cubicBezTo>
                <a:cubicBezTo>
                  <a:pt x="17656" y="10387"/>
                  <a:pt x="17407" y="10521"/>
                  <a:pt x="17307" y="10131"/>
                </a:cubicBezTo>
                <a:cubicBezTo>
                  <a:pt x="17277" y="10019"/>
                  <a:pt x="17307" y="9974"/>
                  <a:pt x="16987" y="10153"/>
                </a:cubicBezTo>
                <a:cubicBezTo>
                  <a:pt x="16857" y="10219"/>
                  <a:pt x="16697" y="10298"/>
                  <a:pt x="16577" y="10153"/>
                </a:cubicBezTo>
                <a:cubicBezTo>
                  <a:pt x="16657" y="9963"/>
                  <a:pt x="16807" y="10007"/>
                  <a:pt x="16927" y="9952"/>
                </a:cubicBezTo>
                <a:cubicBezTo>
                  <a:pt x="17227" y="9795"/>
                  <a:pt x="18076" y="9238"/>
                  <a:pt x="18365" y="9071"/>
                </a:cubicBezTo>
                <a:cubicBezTo>
                  <a:pt x="18964" y="8725"/>
                  <a:pt x="19333" y="8792"/>
                  <a:pt x="19952" y="8413"/>
                </a:cubicBezTo>
                <a:cubicBezTo>
                  <a:pt x="19743" y="8435"/>
                  <a:pt x="19813" y="8312"/>
                  <a:pt x="19614" y="8312"/>
                </a:cubicBezTo>
                <a:cubicBezTo>
                  <a:pt x="19524" y="8312"/>
                  <a:pt x="19424" y="8290"/>
                  <a:pt x="19434" y="8156"/>
                </a:cubicBezTo>
                <a:cubicBezTo>
                  <a:pt x="19434" y="8022"/>
                  <a:pt x="20542" y="7252"/>
                  <a:pt x="20392" y="7197"/>
                </a:cubicBezTo>
                <a:cubicBezTo>
                  <a:pt x="19983" y="7029"/>
                  <a:pt x="18894" y="7654"/>
                  <a:pt x="19163" y="7375"/>
                </a:cubicBezTo>
                <a:cubicBezTo>
                  <a:pt x="19563" y="6962"/>
                  <a:pt x="19623" y="6873"/>
                  <a:pt x="19923" y="6806"/>
                </a:cubicBezTo>
                <a:cubicBezTo>
                  <a:pt x="20182" y="6739"/>
                  <a:pt x="21111" y="5590"/>
                  <a:pt x="21370" y="5489"/>
                </a:cubicBezTo>
                <a:cubicBezTo>
                  <a:pt x="21600" y="5400"/>
                  <a:pt x="20742" y="5188"/>
                  <a:pt x="20203" y="5121"/>
                </a:cubicBezTo>
                <a:cubicBezTo>
                  <a:pt x="19683" y="5054"/>
                  <a:pt x="18964" y="5333"/>
                  <a:pt x="18474" y="5054"/>
                </a:cubicBezTo>
                <a:cubicBezTo>
                  <a:pt x="18844" y="4943"/>
                  <a:pt x="16717" y="4831"/>
                  <a:pt x="16028" y="4820"/>
                </a:cubicBezTo>
                <a:cubicBezTo>
                  <a:pt x="16078" y="4798"/>
                  <a:pt x="16118" y="4764"/>
                  <a:pt x="16128" y="4663"/>
                </a:cubicBezTo>
                <a:cubicBezTo>
                  <a:pt x="16138" y="4496"/>
                  <a:pt x="15928" y="4619"/>
                  <a:pt x="15888" y="4463"/>
                </a:cubicBezTo>
                <a:cubicBezTo>
                  <a:pt x="16138" y="4228"/>
                  <a:pt x="16427" y="4418"/>
                  <a:pt x="16687" y="4228"/>
                </a:cubicBezTo>
                <a:cubicBezTo>
                  <a:pt x="16827" y="4005"/>
                  <a:pt x="16538" y="3983"/>
                  <a:pt x="16607" y="3760"/>
                </a:cubicBezTo>
                <a:cubicBezTo>
                  <a:pt x="17416" y="3526"/>
                  <a:pt x="17576" y="3158"/>
                  <a:pt x="18374" y="2812"/>
                </a:cubicBezTo>
                <a:cubicBezTo>
                  <a:pt x="18424" y="2789"/>
                  <a:pt x="18464" y="2723"/>
                  <a:pt x="18424" y="2578"/>
                </a:cubicBezTo>
                <a:cubicBezTo>
                  <a:pt x="18085" y="2533"/>
                  <a:pt x="17695" y="2655"/>
                  <a:pt x="17316" y="2733"/>
                </a:cubicBezTo>
                <a:cubicBezTo>
                  <a:pt x="16727" y="2856"/>
                  <a:pt x="16737" y="2867"/>
                  <a:pt x="16218" y="2510"/>
                </a:cubicBezTo>
                <a:cubicBezTo>
                  <a:pt x="16118" y="2443"/>
                  <a:pt x="15949" y="2432"/>
                  <a:pt x="15849" y="2555"/>
                </a:cubicBezTo>
                <a:cubicBezTo>
                  <a:pt x="15649" y="2800"/>
                  <a:pt x="15499" y="2789"/>
                  <a:pt x="15319" y="2644"/>
                </a:cubicBezTo>
                <a:cubicBezTo>
                  <a:pt x="15130" y="2499"/>
                  <a:pt x="14839" y="2700"/>
                  <a:pt x="14600" y="2488"/>
                </a:cubicBezTo>
                <a:cubicBezTo>
                  <a:pt x="15069" y="2299"/>
                  <a:pt x="15489" y="2276"/>
                  <a:pt x="15988" y="2265"/>
                </a:cubicBezTo>
                <a:cubicBezTo>
                  <a:pt x="15838" y="1964"/>
                  <a:pt x="15629" y="1974"/>
                  <a:pt x="15449" y="1963"/>
                </a:cubicBezTo>
                <a:cubicBezTo>
                  <a:pt x="14740" y="1941"/>
                  <a:pt x="14031" y="1963"/>
                  <a:pt x="13332" y="1852"/>
                </a:cubicBezTo>
                <a:cubicBezTo>
                  <a:pt x="13152" y="1818"/>
                  <a:pt x="12972" y="1807"/>
                  <a:pt x="12812" y="1729"/>
                </a:cubicBezTo>
                <a:cubicBezTo>
                  <a:pt x="10945" y="870"/>
                  <a:pt x="13362" y="334"/>
                  <a:pt x="11334" y="100"/>
                </a:cubicBezTo>
                <a:cubicBezTo>
                  <a:pt x="10985" y="55"/>
                  <a:pt x="10625" y="33"/>
                  <a:pt x="10276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7" name="Diagrama 9"/>
          <p:cNvGrpSpPr/>
          <p:nvPr/>
        </p:nvGrpSpPr>
        <p:grpSpPr>
          <a:xfrm>
            <a:off x="8118171" y="293422"/>
            <a:ext cx="8727431" cy="9705571"/>
            <a:chOff x="0" y="0"/>
            <a:chExt cx="8727430" cy="9705570"/>
          </a:xfrm>
        </p:grpSpPr>
        <p:grpSp>
          <p:nvGrpSpPr>
            <p:cNvPr id="195" name="Grupo"/>
            <p:cNvGrpSpPr/>
            <p:nvPr/>
          </p:nvGrpSpPr>
          <p:grpSpPr>
            <a:xfrm>
              <a:off x="3075629" y="0"/>
              <a:ext cx="2500343" cy="2424513"/>
              <a:chOff x="0" y="0"/>
              <a:chExt cx="2500341" cy="2424512"/>
            </a:xfrm>
          </p:grpSpPr>
          <p:sp>
            <p:nvSpPr>
              <p:cNvPr id="193" name="Círculo"/>
              <p:cNvSpPr/>
              <p:nvPr/>
            </p:nvSpPr>
            <p:spPr>
              <a:xfrm>
                <a:off x="75829" y="0"/>
                <a:ext cx="2424513" cy="24245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4" name="CONCEPTO: esencia del…"/>
              <p:cNvSpPr txBox="1"/>
              <p:nvPr/>
            </p:nvSpPr>
            <p:spPr>
              <a:xfrm>
                <a:off x="0" y="103545"/>
                <a:ext cx="2456066" cy="2217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La esencia del </a:t>
                </a:r>
                <a:endParaRPr sz="1400"/>
              </a:p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productor pesquero</a:t>
                </a:r>
              </a:p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 y acuícola y de la actividad </a:t>
                </a:r>
                <a:endParaRPr sz="1400"/>
              </a:p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que realiza</a:t>
                </a:r>
              </a:p>
            </p:txBody>
          </p:sp>
        </p:grpSp>
        <p:sp>
          <p:nvSpPr>
            <p:cNvPr id="196" name="Flecha"/>
            <p:cNvSpPr/>
            <p:nvPr/>
          </p:nvSpPr>
          <p:spPr>
            <a:xfrm rot="1800000">
              <a:off x="5601829" y="1703757"/>
              <a:ext cx="643676" cy="81827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ts val="700"/>
                </a:spcBef>
                <a:defRPr sz="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99" name="Grupo"/>
            <p:cNvGrpSpPr/>
            <p:nvPr/>
          </p:nvGrpSpPr>
          <p:grpSpPr>
            <a:xfrm>
              <a:off x="6302918" y="1819495"/>
              <a:ext cx="2424513" cy="2424513"/>
              <a:chOff x="0" y="0"/>
              <a:chExt cx="2424512" cy="2424512"/>
            </a:xfrm>
          </p:grpSpPr>
          <p:sp>
            <p:nvSpPr>
              <p:cNvPr id="197" name="Círculo"/>
              <p:cNvSpPr/>
              <p:nvPr/>
            </p:nvSpPr>
            <p:spPr>
              <a:xfrm>
                <a:off x="-1" y="-1"/>
                <a:ext cx="2424514" cy="2424514"/>
              </a:xfrm>
              <a:prstGeom prst="ellipse">
                <a:avLst/>
              </a:prstGeom>
              <a:solidFill>
                <a:srgbClr val="6E5FA9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700"/>
                  </a:spcBef>
                  <a:defRPr sz="800">
                    <a:solidFill>
                      <a:srgbClr val="FFFFFF"/>
                    </a:solidFill>
                    <a:latin typeface="League Spartan"/>
                    <a:ea typeface="League Spartan"/>
                    <a:cs typeface="League Spartan"/>
                    <a:sym typeface="League Spartan"/>
                  </a:defRPr>
                </a:pPr>
                <a:endParaRPr/>
              </a:p>
            </p:txBody>
          </p:sp>
          <p:sp>
            <p:nvSpPr>
              <p:cNvPr id="198" name="Estándares…"/>
              <p:cNvSpPr txBox="1"/>
              <p:nvPr/>
            </p:nvSpPr>
            <p:spPr>
              <a:xfrm>
                <a:off x="355061" y="295315"/>
                <a:ext cx="1714389" cy="18338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Estándares</a:t>
                </a:r>
              </a:p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sociales nacionales  e</a:t>
                </a:r>
                <a:endParaRPr sz="1600"/>
              </a:p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internacionales</a:t>
                </a:r>
              </a:p>
            </p:txBody>
          </p:sp>
        </p:grpSp>
        <p:sp>
          <p:nvSpPr>
            <p:cNvPr id="200" name="Flecha"/>
            <p:cNvSpPr/>
            <p:nvPr/>
          </p:nvSpPr>
          <p:spPr>
            <a:xfrm rot="5400000">
              <a:off x="7193336" y="4423893"/>
              <a:ext cx="643676" cy="81827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6E5FA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ts val="700"/>
                </a:spcBef>
                <a:defRPr sz="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3" name="Grupo"/>
            <p:cNvGrpSpPr/>
            <p:nvPr/>
          </p:nvGrpSpPr>
          <p:grpSpPr>
            <a:xfrm>
              <a:off x="6302918" y="5458489"/>
              <a:ext cx="2424513" cy="2424513"/>
              <a:chOff x="0" y="0"/>
              <a:chExt cx="2424512" cy="2424512"/>
            </a:xfrm>
          </p:grpSpPr>
          <p:sp>
            <p:nvSpPr>
              <p:cNvPr id="201" name="Círculo"/>
              <p:cNvSpPr/>
              <p:nvPr/>
            </p:nvSpPr>
            <p:spPr>
              <a:xfrm>
                <a:off x="-1" y="-1"/>
                <a:ext cx="2424514" cy="2424514"/>
              </a:xfrm>
              <a:prstGeom prst="ellipse">
                <a:avLst/>
              </a:prstGeom>
              <a:solidFill>
                <a:srgbClr val="5A5EB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700"/>
                  </a:spcBef>
                  <a:defRPr sz="800">
                    <a:solidFill>
                      <a:srgbClr val="FFFFFF"/>
                    </a:solidFill>
                    <a:latin typeface="League Spartan"/>
                    <a:ea typeface="League Spartan"/>
                    <a:cs typeface="League Spartan"/>
                    <a:sym typeface="League Spartan"/>
                  </a:defRPr>
                </a:pPr>
                <a:endParaRPr/>
              </a:p>
            </p:txBody>
          </p:sp>
          <p:sp>
            <p:nvSpPr>
              <p:cNvPr id="202" name="Inocuidad"/>
              <p:cNvSpPr txBox="1"/>
              <p:nvPr/>
            </p:nvSpPr>
            <p:spPr>
              <a:xfrm>
                <a:off x="355061" y="995085"/>
                <a:ext cx="1714389" cy="434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>
                <a:lvl1pPr algn="ctr" defTabSz="355600">
                  <a:lnSpc>
                    <a:spcPct val="90000"/>
                  </a:lnSpc>
                  <a:spcBef>
                    <a:spcPts val="300"/>
                  </a:spcBef>
                  <a:defRPr sz="24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lvl1pPr>
              </a:lstStyle>
              <a:p>
                <a:r>
                  <a:t>Inocuidad</a:t>
                </a:r>
              </a:p>
            </p:txBody>
          </p:sp>
        </p:grpSp>
        <p:sp>
          <p:nvSpPr>
            <p:cNvPr id="204" name="Flecha"/>
            <p:cNvSpPr/>
            <p:nvPr/>
          </p:nvSpPr>
          <p:spPr>
            <a:xfrm rot="9009909">
              <a:off x="5614025" y="7163647"/>
              <a:ext cx="656637" cy="81827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5A5EB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ts val="700"/>
                </a:spcBef>
                <a:defRPr sz="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7" name="Grupo"/>
            <p:cNvGrpSpPr/>
            <p:nvPr/>
          </p:nvGrpSpPr>
          <p:grpSpPr>
            <a:xfrm>
              <a:off x="3125016" y="7281058"/>
              <a:ext cx="2424513" cy="2424513"/>
              <a:chOff x="0" y="0"/>
              <a:chExt cx="2424512" cy="2424512"/>
            </a:xfrm>
          </p:grpSpPr>
          <p:sp>
            <p:nvSpPr>
              <p:cNvPr id="205" name="Círculo"/>
              <p:cNvSpPr/>
              <p:nvPr/>
            </p:nvSpPr>
            <p:spPr>
              <a:xfrm>
                <a:off x="-1" y="-1"/>
                <a:ext cx="2424514" cy="2424514"/>
              </a:xfrm>
              <a:prstGeom prst="ellipse">
                <a:avLst/>
              </a:prstGeom>
              <a:solidFill>
                <a:srgbClr val="5572B8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" name="Pureza"/>
              <p:cNvSpPr txBox="1"/>
              <p:nvPr/>
            </p:nvSpPr>
            <p:spPr>
              <a:xfrm>
                <a:off x="355061" y="976670"/>
                <a:ext cx="1714389" cy="4711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>
                <a:lvl1pPr algn="ctr" defTabSz="355600">
                  <a:lnSpc>
                    <a:spcPct val="90000"/>
                  </a:lnSpc>
                  <a:spcBef>
                    <a:spcPts val="300"/>
                  </a:spcBef>
                  <a:defRPr sz="25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lvl1pPr>
              </a:lstStyle>
              <a:p>
                <a:r>
                  <a:t>Pureza</a:t>
                </a:r>
              </a:p>
            </p:txBody>
          </p:sp>
        </p:grpSp>
        <p:sp>
          <p:nvSpPr>
            <p:cNvPr id="208" name="Flecha"/>
            <p:cNvSpPr/>
            <p:nvPr/>
          </p:nvSpPr>
          <p:spPr>
            <a:xfrm rot="12615094">
              <a:off x="2474037" y="7181909"/>
              <a:ext cx="632373" cy="81827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5572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ts val="700"/>
                </a:spcBef>
                <a:defRPr sz="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11" name="Grupo"/>
            <p:cNvGrpSpPr/>
            <p:nvPr/>
          </p:nvGrpSpPr>
          <p:grpSpPr>
            <a:xfrm>
              <a:off x="0" y="5458489"/>
              <a:ext cx="2424513" cy="2424513"/>
              <a:chOff x="0" y="0"/>
              <a:chExt cx="2424512" cy="2424512"/>
            </a:xfrm>
          </p:grpSpPr>
          <p:sp>
            <p:nvSpPr>
              <p:cNvPr id="209" name="Círculo"/>
              <p:cNvSpPr/>
              <p:nvPr/>
            </p:nvSpPr>
            <p:spPr>
              <a:xfrm>
                <a:off x="-1" y="-1"/>
                <a:ext cx="2424514" cy="2424514"/>
              </a:xfrm>
              <a:prstGeom prst="ellipse">
                <a:avLst/>
              </a:prstGeom>
              <a:solidFill>
                <a:srgbClr val="508CBF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700"/>
                  </a:spcBef>
                  <a:defRPr sz="800">
                    <a:solidFill>
                      <a:srgbClr val="FFFFFF"/>
                    </a:solidFill>
                    <a:latin typeface="League Spartan"/>
                    <a:ea typeface="League Spartan"/>
                    <a:cs typeface="League Spartan"/>
                    <a:sym typeface="League Spartan"/>
                  </a:defRPr>
                </a:pPr>
                <a:endParaRPr/>
              </a:p>
            </p:txBody>
          </p:sp>
          <p:sp>
            <p:nvSpPr>
              <p:cNvPr id="210" name="Frescura de origen"/>
              <p:cNvSpPr txBox="1"/>
              <p:nvPr/>
            </p:nvSpPr>
            <p:spPr>
              <a:xfrm>
                <a:off x="355061" y="572937"/>
                <a:ext cx="1714389" cy="1278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4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Frescura de </a:t>
                </a:r>
              </a:p>
              <a:p>
                <a:pPr algn="ctr" defTabSz="355600">
                  <a:lnSpc>
                    <a:spcPct val="90000"/>
                  </a:lnSpc>
                  <a:spcBef>
                    <a:spcPts val="300"/>
                  </a:spcBef>
                  <a:defRPr sz="24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pPr>
                <a:r>
                  <a:t>origen</a:t>
                </a:r>
              </a:p>
            </p:txBody>
          </p:sp>
        </p:grpSp>
        <p:sp>
          <p:nvSpPr>
            <p:cNvPr id="212" name="Flecha"/>
            <p:cNvSpPr/>
            <p:nvPr/>
          </p:nvSpPr>
          <p:spPr>
            <a:xfrm rot="16200000">
              <a:off x="890417" y="4460328"/>
              <a:ext cx="643676" cy="81827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508C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ts val="700"/>
                </a:spcBef>
                <a:defRPr sz="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15" name="Grupo"/>
            <p:cNvGrpSpPr/>
            <p:nvPr/>
          </p:nvGrpSpPr>
          <p:grpSpPr>
            <a:xfrm>
              <a:off x="0" y="1819495"/>
              <a:ext cx="2424513" cy="2424513"/>
              <a:chOff x="0" y="0"/>
              <a:chExt cx="2424512" cy="2424512"/>
            </a:xfrm>
          </p:grpSpPr>
          <p:sp>
            <p:nvSpPr>
              <p:cNvPr id="213" name="Círculo"/>
              <p:cNvSpPr/>
              <p:nvPr/>
            </p:nvSpPr>
            <p:spPr>
              <a:xfrm>
                <a:off x="-1" y="-1"/>
                <a:ext cx="2424514" cy="2424514"/>
              </a:xfrm>
              <a:prstGeom prst="ellipse">
                <a:avLst/>
              </a:pr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55600">
                  <a:lnSpc>
                    <a:spcPct val="90000"/>
                  </a:lnSpc>
                  <a:spcBef>
                    <a:spcPts val="700"/>
                  </a:spcBef>
                  <a:defRPr sz="800">
                    <a:solidFill>
                      <a:srgbClr val="FFFFFF"/>
                    </a:solidFill>
                    <a:latin typeface="League Spartan"/>
                    <a:ea typeface="League Spartan"/>
                    <a:cs typeface="League Spartan"/>
                    <a:sym typeface="League Spartan"/>
                  </a:defRPr>
                </a:pPr>
                <a:endParaRPr/>
              </a:p>
            </p:txBody>
          </p:sp>
          <p:sp>
            <p:nvSpPr>
              <p:cNvPr id="214" name="Proyección local e internacional"/>
              <p:cNvSpPr txBox="1"/>
              <p:nvPr/>
            </p:nvSpPr>
            <p:spPr>
              <a:xfrm>
                <a:off x="355061" y="390438"/>
                <a:ext cx="1714389" cy="16436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>
                <a:lvl1pPr algn="ctr" defTabSz="355600">
                  <a:lnSpc>
                    <a:spcPct val="90000"/>
                  </a:lnSpc>
                  <a:spcBef>
                    <a:spcPts val="300"/>
                  </a:spcBef>
                  <a:defRPr sz="2400">
                    <a:solidFill>
                      <a:srgbClr val="FFFFFF"/>
                    </a:solidFill>
                    <a:latin typeface="Poppins Regular"/>
                    <a:ea typeface="Poppins Regular"/>
                    <a:cs typeface="Poppins Regular"/>
                    <a:sym typeface="Poppins Regular"/>
                  </a:defRPr>
                </a:lvl1pPr>
              </a:lstStyle>
              <a:p>
                <a:r>
                  <a:t>Proyección local e internacional</a:t>
                </a:r>
              </a:p>
            </p:txBody>
          </p:sp>
        </p:grpSp>
        <p:sp>
          <p:nvSpPr>
            <p:cNvPr id="216" name="Flecha"/>
            <p:cNvSpPr/>
            <p:nvPr/>
          </p:nvSpPr>
          <p:spPr>
            <a:xfrm rot="19800000">
              <a:off x="2450369" y="1721975"/>
              <a:ext cx="643676" cy="81827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ts val="700"/>
                </a:spcBef>
                <a:defRPr sz="6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n 9" descr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" y="2530"/>
            <a:ext cx="18267747" cy="102819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 3"/>
          <p:cNvGrpSpPr/>
          <p:nvPr/>
        </p:nvGrpSpPr>
        <p:grpSpPr>
          <a:xfrm>
            <a:off x="1904" y="1551402"/>
            <a:ext cx="16380479" cy="2532484"/>
            <a:chOff x="0" y="0"/>
            <a:chExt cx="16380477" cy="2532483"/>
          </a:xfrm>
        </p:grpSpPr>
        <p:sp>
          <p:nvSpPr>
            <p:cNvPr id="220" name="AutoShape 4"/>
            <p:cNvSpPr/>
            <p:nvPr/>
          </p:nvSpPr>
          <p:spPr>
            <a:xfrm>
              <a:off x="0" y="0"/>
              <a:ext cx="16380479" cy="2532484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225" name="TextBox 5"/>
            <p:cNvGrpSpPr/>
            <p:nvPr/>
          </p:nvGrpSpPr>
          <p:grpSpPr>
            <a:xfrm>
              <a:off x="1412695" y="321360"/>
              <a:ext cx="14206098" cy="1"/>
              <a:chOff x="0" y="0"/>
              <a:chExt cx="14206097" cy="0"/>
            </a:xfrm>
          </p:grpSpPr>
          <p:grpSp>
            <p:nvGrpSpPr>
              <p:cNvPr id="223" name="Grupo"/>
              <p:cNvGrpSpPr/>
              <p:nvPr/>
            </p:nvGrpSpPr>
            <p:grpSpPr>
              <a:xfrm>
                <a:off x="0" y="0"/>
                <a:ext cx="14206098" cy="1"/>
                <a:chOff x="0" y="0"/>
                <a:chExt cx="14206097" cy="0"/>
              </a:xfrm>
            </p:grpSpPr>
            <p:sp>
              <p:nvSpPr>
                <p:cNvPr id="221" name="Línea"/>
                <p:cNvSpPr/>
                <p:nvPr/>
              </p:nvSpPr>
              <p:spPr>
                <a:xfrm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2" name="Línea"/>
                <p:cNvSpPr/>
                <p:nvPr/>
              </p:nvSpPr>
              <p:spPr>
                <a:xfrm flipH="1" flipV="1"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24" name="PROPUESTAS…"/>
              <p:cNvSpPr/>
              <p:nvPr/>
            </p:nvSpPr>
            <p:spPr>
              <a:xfrm>
                <a:off x="0" y="0"/>
                <a:ext cx="142060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pPr>
                <a:r>
                  <a:t>PROPUESTAS</a:t>
                </a:r>
              </a:p>
              <a:p>
                <a: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pPr>
                <a:r>
                  <a:t>GRÁFICAS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upo"/>
          <p:cNvGrpSpPr/>
          <p:nvPr/>
        </p:nvGrpSpPr>
        <p:grpSpPr>
          <a:xfrm>
            <a:off x="6649553" y="2407959"/>
            <a:ext cx="9699811" cy="1845817"/>
            <a:chOff x="18" y="-32"/>
            <a:chExt cx="9699809" cy="1845815"/>
          </a:xfrm>
        </p:grpSpPr>
        <p:sp>
          <p:nvSpPr>
            <p:cNvPr id="228" name="Pesca"/>
            <p:cNvSpPr/>
            <p:nvPr/>
          </p:nvSpPr>
          <p:spPr>
            <a:xfrm>
              <a:off x="18" y="-33"/>
              <a:ext cx="2125589" cy="1845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0891" extrusionOk="0">
                  <a:moveTo>
                    <a:pt x="17655" y="2"/>
                  </a:moveTo>
                  <a:cubicBezTo>
                    <a:pt x="15586" y="46"/>
                    <a:pt x="12735" y="717"/>
                    <a:pt x="9502" y="3175"/>
                  </a:cubicBezTo>
                  <a:cubicBezTo>
                    <a:pt x="9355" y="3043"/>
                    <a:pt x="9176" y="2952"/>
                    <a:pt x="8976" y="2923"/>
                  </a:cubicBezTo>
                  <a:cubicBezTo>
                    <a:pt x="8394" y="2839"/>
                    <a:pt x="7860" y="3300"/>
                    <a:pt x="7785" y="3953"/>
                  </a:cubicBezTo>
                  <a:cubicBezTo>
                    <a:pt x="7763" y="4140"/>
                    <a:pt x="7782" y="4321"/>
                    <a:pt x="7833" y="4488"/>
                  </a:cubicBezTo>
                  <a:lnTo>
                    <a:pt x="2478" y="8702"/>
                  </a:lnTo>
                  <a:cubicBezTo>
                    <a:pt x="2323" y="8798"/>
                    <a:pt x="1444" y="9278"/>
                    <a:pt x="912" y="8315"/>
                  </a:cubicBezTo>
                  <a:cubicBezTo>
                    <a:pt x="886" y="8255"/>
                    <a:pt x="722" y="7845"/>
                    <a:pt x="850" y="7424"/>
                  </a:cubicBezTo>
                  <a:cubicBezTo>
                    <a:pt x="948" y="7104"/>
                    <a:pt x="1200" y="6833"/>
                    <a:pt x="1596" y="6616"/>
                  </a:cubicBezTo>
                  <a:lnTo>
                    <a:pt x="1550" y="7584"/>
                  </a:lnTo>
                  <a:lnTo>
                    <a:pt x="3998" y="4904"/>
                  </a:lnTo>
                  <a:lnTo>
                    <a:pt x="1311" y="5518"/>
                  </a:lnTo>
                  <a:lnTo>
                    <a:pt x="1428" y="5731"/>
                  </a:lnTo>
                  <a:cubicBezTo>
                    <a:pt x="1394" y="5737"/>
                    <a:pt x="1359" y="5746"/>
                    <a:pt x="1326" y="5763"/>
                  </a:cubicBezTo>
                  <a:cubicBezTo>
                    <a:pt x="677" y="6095"/>
                    <a:pt x="260" y="6562"/>
                    <a:pt x="86" y="7150"/>
                  </a:cubicBezTo>
                  <a:cubicBezTo>
                    <a:pt x="-159" y="7979"/>
                    <a:pt x="196" y="8721"/>
                    <a:pt x="220" y="8770"/>
                  </a:cubicBezTo>
                  <a:cubicBezTo>
                    <a:pt x="646" y="9555"/>
                    <a:pt x="1238" y="9802"/>
                    <a:pt x="1781" y="9802"/>
                  </a:cubicBezTo>
                  <a:cubicBezTo>
                    <a:pt x="2220" y="9802"/>
                    <a:pt x="2628" y="9642"/>
                    <a:pt x="2890" y="9473"/>
                  </a:cubicBezTo>
                  <a:lnTo>
                    <a:pt x="8363" y="5171"/>
                  </a:lnTo>
                  <a:cubicBezTo>
                    <a:pt x="8467" y="5229"/>
                    <a:pt x="8581" y="5270"/>
                    <a:pt x="8703" y="5287"/>
                  </a:cubicBezTo>
                  <a:cubicBezTo>
                    <a:pt x="9285" y="5372"/>
                    <a:pt x="9818" y="4910"/>
                    <a:pt x="9894" y="4257"/>
                  </a:cubicBezTo>
                  <a:cubicBezTo>
                    <a:pt x="9905" y="4157"/>
                    <a:pt x="9904" y="4059"/>
                    <a:pt x="9894" y="3962"/>
                  </a:cubicBezTo>
                  <a:cubicBezTo>
                    <a:pt x="16014" y="-709"/>
                    <a:pt x="20748" y="1392"/>
                    <a:pt x="20811" y="1421"/>
                  </a:cubicBezTo>
                  <a:cubicBezTo>
                    <a:pt x="21015" y="1517"/>
                    <a:pt x="21250" y="1409"/>
                    <a:pt x="21335" y="1181"/>
                  </a:cubicBezTo>
                  <a:cubicBezTo>
                    <a:pt x="21421" y="952"/>
                    <a:pt x="21325" y="689"/>
                    <a:pt x="21121" y="592"/>
                  </a:cubicBezTo>
                  <a:cubicBezTo>
                    <a:pt x="21014" y="542"/>
                    <a:pt x="19725" y="-42"/>
                    <a:pt x="17655" y="2"/>
                  </a:cubicBezTo>
                  <a:close/>
                  <a:moveTo>
                    <a:pt x="19923" y="7732"/>
                  </a:moveTo>
                  <a:cubicBezTo>
                    <a:pt x="17068" y="7741"/>
                    <a:pt x="10742" y="8278"/>
                    <a:pt x="5823" y="12443"/>
                  </a:cubicBezTo>
                  <a:cubicBezTo>
                    <a:pt x="5786" y="12474"/>
                    <a:pt x="5777" y="12541"/>
                    <a:pt x="5810" y="12582"/>
                  </a:cubicBezTo>
                  <a:lnTo>
                    <a:pt x="10185" y="14788"/>
                  </a:lnTo>
                  <a:cubicBezTo>
                    <a:pt x="10185" y="14788"/>
                    <a:pt x="10725" y="15325"/>
                    <a:pt x="10071" y="15534"/>
                  </a:cubicBezTo>
                  <a:lnTo>
                    <a:pt x="5349" y="15534"/>
                  </a:lnTo>
                  <a:cubicBezTo>
                    <a:pt x="5349" y="15534"/>
                    <a:pt x="9188" y="20891"/>
                    <a:pt x="21441" y="20891"/>
                  </a:cubicBezTo>
                  <a:lnTo>
                    <a:pt x="21441" y="7785"/>
                  </a:lnTo>
                  <a:cubicBezTo>
                    <a:pt x="21441" y="7785"/>
                    <a:pt x="20875" y="7730"/>
                    <a:pt x="19923" y="7732"/>
                  </a:cubicBezTo>
                  <a:close/>
                  <a:moveTo>
                    <a:pt x="12059" y="11548"/>
                  </a:moveTo>
                  <a:cubicBezTo>
                    <a:pt x="12534" y="11548"/>
                    <a:pt x="12920" y="11981"/>
                    <a:pt x="12920" y="12514"/>
                  </a:cubicBezTo>
                  <a:cubicBezTo>
                    <a:pt x="12920" y="13047"/>
                    <a:pt x="12534" y="13478"/>
                    <a:pt x="12059" y="13478"/>
                  </a:cubicBezTo>
                  <a:cubicBezTo>
                    <a:pt x="11584" y="13478"/>
                    <a:pt x="11200" y="13047"/>
                    <a:pt x="11200" y="12514"/>
                  </a:cubicBezTo>
                  <a:cubicBezTo>
                    <a:pt x="11200" y="11981"/>
                    <a:pt x="11584" y="11548"/>
                    <a:pt x="12059" y="11548"/>
                  </a:cubicBez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29" name="Agua"/>
            <p:cNvSpPr/>
            <p:nvPr/>
          </p:nvSpPr>
          <p:spPr>
            <a:xfrm>
              <a:off x="5234674" y="148893"/>
              <a:ext cx="4465154" cy="154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728"/>
                  </a:lnTo>
                  <a:cubicBezTo>
                    <a:pt x="292" y="3728"/>
                    <a:pt x="665" y="4209"/>
                    <a:pt x="1059" y="4708"/>
                  </a:cubicBezTo>
                  <a:cubicBezTo>
                    <a:pt x="1551" y="5332"/>
                    <a:pt x="2109" y="6053"/>
                    <a:pt x="2703" y="6053"/>
                  </a:cubicBezTo>
                  <a:cubicBezTo>
                    <a:pt x="3287" y="6053"/>
                    <a:pt x="3802" y="5365"/>
                    <a:pt x="4256" y="4757"/>
                  </a:cubicBezTo>
                  <a:cubicBezTo>
                    <a:pt x="4656" y="4226"/>
                    <a:pt x="5034" y="3728"/>
                    <a:pt x="5402" y="3728"/>
                  </a:cubicBezTo>
                  <a:cubicBezTo>
                    <a:pt x="5769" y="3728"/>
                    <a:pt x="6142" y="4226"/>
                    <a:pt x="6542" y="4757"/>
                  </a:cubicBezTo>
                  <a:cubicBezTo>
                    <a:pt x="6996" y="5365"/>
                    <a:pt x="7516" y="6053"/>
                    <a:pt x="8105" y="6053"/>
                  </a:cubicBezTo>
                  <a:cubicBezTo>
                    <a:pt x="8689" y="6053"/>
                    <a:pt x="9186" y="5380"/>
                    <a:pt x="9624" y="4771"/>
                  </a:cubicBezTo>
                  <a:cubicBezTo>
                    <a:pt x="10019" y="4225"/>
                    <a:pt x="10392" y="3728"/>
                    <a:pt x="10803" y="3728"/>
                  </a:cubicBezTo>
                  <a:cubicBezTo>
                    <a:pt x="11187" y="3728"/>
                    <a:pt x="11512" y="4178"/>
                    <a:pt x="11885" y="4708"/>
                  </a:cubicBezTo>
                  <a:cubicBezTo>
                    <a:pt x="12328" y="5332"/>
                    <a:pt x="12837" y="6053"/>
                    <a:pt x="13502" y="6053"/>
                  </a:cubicBezTo>
                  <a:cubicBezTo>
                    <a:pt x="14172" y="6053"/>
                    <a:pt x="14690" y="5333"/>
                    <a:pt x="15144" y="4693"/>
                  </a:cubicBezTo>
                  <a:cubicBezTo>
                    <a:pt x="15517" y="4179"/>
                    <a:pt x="15836" y="3728"/>
                    <a:pt x="16198" y="3728"/>
                  </a:cubicBezTo>
                  <a:cubicBezTo>
                    <a:pt x="16566" y="3728"/>
                    <a:pt x="16902" y="4182"/>
                    <a:pt x="17291" y="4727"/>
                  </a:cubicBezTo>
                  <a:cubicBezTo>
                    <a:pt x="17746" y="5351"/>
                    <a:pt x="18264" y="6053"/>
                    <a:pt x="18902" y="6053"/>
                  </a:cubicBezTo>
                  <a:cubicBezTo>
                    <a:pt x="19556" y="6053"/>
                    <a:pt x="20113" y="5319"/>
                    <a:pt x="20605" y="4664"/>
                  </a:cubicBezTo>
                  <a:cubicBezTo>
                    <a:pt x="20972" y="4181"/>
                    <a:pt x="21319" y="3728"/>
                    <a:pt x="21600" y="3728"/>
                  </a:cubicBezTo>
                  <a:lnTo>
                    <a:pt x="21600" y="0"/>
                  </a:lnTo>
                  <a:cubicBezTo>
                    <a:pt x="21038" y="0"/>
                    <a:pt x="20547" y="653"/>
                    <a:pt x="20071" y="1277"/>
                  </a:cubicBezTo>
                  <a:cubicBezTo>
                    <a:pt x="19655" y="1807"/>
                    <a:pt x="19270" y="2325"/>
                    <a:pt x="18897" y="2325"/>
                  </a:cubicBezTo>
                  <a:cubicBezTo>
                    <a:pt x="18551" y="2325"/>
                    <a:pt x="18221" y="1870"/>
                    <a:pt x="17842" y="1355"/>
                  </a:cubicBezTo>
                  <a:cubicBezTo>
                    <a:pt x="17377" y="715"/>
                    <a:pt x="16853" y="0"/>
                    <a:pt x="16198" y="0"/>
                  </a:cubicBezTo>
                  <a:cubicBezTo>
                    <a:pt x="15544" y="0"/>
                    <a:pt x="15037" y="716"/>
                    <a:pt x="14583" y="1340"/>
                  </a:cubicBezTo>
                  <a:cubicBezTo>
                    <a:pt x="14205" y="1871"/>
                    <a:pt x="13875" y="2325"/>
                    <a:pt x="13502" y="2325"/>
                  </a:cubicBezTo>
                  <a:cubicBezTo>
                    <a:pt x="13134" y="2325"/>
                    <a:pt x="12820" y="1870"/>
                    <a:pt x="12452" y="1355"/>
                  </a:cubicBezTo>
                  <a:cubicBezTo>
                    <a:pt x="11998" y="715"/>
                    <a:pt x="11485" y="0"/>
                    <a:pt x="10803" y="0"/>
                  </a:cubicBezTo>
                  <a:cubicBezTo>
                    <a:pt x="10106" y="0"/>
                    <a:pt x="9554" y="749"/>
                    <a:pt x="9073" y="1404"/>
                  </a:cubicBezTo>
                  <a:cubicBezTo>
                    <a:pt x="8711" y="1903"/>
                    <a:pt x="8402" y="2325"/>
                    <a:pt x="8105" y="2325"/>
                  </a:cubicBezTo>
                  <a:cubicBezTo>
                    <a:pt x="7802" y="2325"/>
                    <a:pt x="7467" y="1889"/>
                    <a:pt x="7083" y="1374"/>
                  </a:cubicBezTo>
                  <a:cubicBezTo>
                    <a:pt x="6602" y="735"/>
                    <a:pt x="6050" y="0"/>
                    <a:pt x="5402" y="0"/>
                  </a:cubicBezTo>
                  <a:cubicBezTo>
                    <a:pt x="4747" y="0"/>
                    <a:pt x="4202" y="735"/>
                    <a:pt x="3715" y="1374"/>
                  </a:cubicBezTo>
                  <a:cubicBezTo>
                    <a:pt x="3348" y="1858"/>
                    <a:pt x="3001" y="2325"/>
                    <a:pt x="2703" y="2325"/>
                  </a:cubicBezTo>
                  <a:cubicBezTo>
                    <a:pt x="2384" y="2325"/>
                    <a:pt x="1996" y="1827"/>
                    <a:pt x="1585" y="1296"/>
                  </a:cubicBezTo>
                  <a:cubicBezTo>
                    <a:pt x="1082" y="657"/>
                    <a:pt x="568" y="0"/>
                    <a:pt x="0" y="0"/>
                  </a:cubicBezTo>
                  <a:close/>
                  <a:moveTo>
                    <a:pt x="0" y="7769"/>
                  </a:moveTo>
                  <a:lnTo>
                    <a:pt x="0" y="11492"/>
                  </a:lnTo>
                  <a:cubicBezTo>
                    <a:pt x="292" y="11492"/>
                    <a:pt x="665" y="11977"/>
                    <a:pt x="1059" y="12477"/>
                  </a:cubicBezTo>
                  <a:cubicBezTo>
                    <a:pt x="1551" y="13100"/>
                    <a:pt x="2109" y="13817"/>
                    <a:pt x="2703" y="13817"/>
                  </a:cubicBezTo>
                  <a:cubicBezTo>
                    <a:pt x="3287" y="13817"/>
                    <a:pt x="3802" y="13133"/>
                    <a:pt x="4256" y="12525"/>
                  </a:cubicBezTo>
                  <a:cubicBezTo>
                    <a:pt x="4656" y="11995"/>
                    <a:pt x="5034" y="11492"/>
                    <a:pt x="5402" y="11492"/>
                  </a:cubicBezTo>
                  <a:cubicBezTo>
                    <a:pt x="5769" y="11492"/>
                    <a:pt x="6142" y="11995"/>
                    <a:pt x="6542" y="12525"/>
                  </a:cubicBezTo>
                  <a:cubicBezTo>
                    <a:pt x="6996" y="13133"/>
                    <a:pt x="7516" y="13817"/>
                    <a:pt x="8105" y="13817"/>
                  </a:cubicBezTo>
                  <a:cubicBezTo>
                    <a:pt x="8689" y="13817"/>
                    <a:pt x="9186" y="13148"/>
                    <a:pt x="9624" y="12540"/>
                  </a:cubicBezTo>
                  <a:cubicBezTo>
                    <a:pt x="10019" y="11994"/>
                    <a:pt x="10392" y="11492"/>
                    <a:pt x="10803" y="11492"/>
                  </a:cubicBezTo>
                  <a:cubicBezTo>
                    <a:pt x="11187" y="11492"/>
                    <a:pt x="11512" y="11946"/>
                    <a:pt x="11885" y="12477"/>
                  </a:cubicBezTo>
                  <a:cubicBezTo>
                    <a:pt x="12328" y="13100"/>
                    <a:pt x="12837" y="13817"/>
                    <a:pt x="13502" y="13817"/>
                  </a:cubicBezTo>
                  <a:cubicBezTo>
                    <a:pt x="14172" y="13817"/>
                    <a:pt x="14690" y="13101"/>
                    <a:pt x="15144" y="12462"/>
                  </a:cubicBezTo>
                  <a:cubicBezTo>
                    <a:pt x="15517" y="11947"/>
                    <a:pt x="15836" y="11492"/>
                    <a:pt x="16198" y="11492"/>
                  </a:cubicBezTo>
                  <a:cubicBezTo>
                    <a:pt x="16566" y="11492"/>
                    <a:pt x="16902" y="11945"/>
                    <a:pt x="17291" y="12491"/>
                  </a:cubicBezTo>
                  <a:cubicBezTo>
                    <a:pt x="17746" y="13115"/>
                    <a:pt x="18264" y="13817"/>
                    <a:pt x="18902" y="13817"/>
                  </a:cubicBezTo>
                  <a:cubicBezTo>
                    <a:pt x="19556" y="13817"/>
                    <a:pt x="20113" y="13083"/>
                    <a:pt x="20605" y="12428"/>
                  </a:cubicBezTo>
                  <a:cubicBezTo>
                    <a:pt x="20972" y="11944"/>
                    <a:pt x="21319" y="11492"/>
                    <a:pt x="21600" y="11492"/>
                  </a:cubicBezTo>
                  <a:lnTo>
                    <a:pt x="21600" y="7769"/>
                  </a:lnTo>
                  <a:cubicBezTo>
                    <a:pt x="21038" y="7769"/>
                    <a:pt x="20547" y="8422"/>
                    <a:pt x="20071" y="9045"/>
                  </a:cubicBezTo>
                  <a:cubicBezTo>
                    <a:pt x="19655" y="9591"/>
                    <a:pt x="19270" y="10088"/>
                    <a:pt x="18897" y="10088"/>
                  </a:cubicBezTo>
                  <a:cubicBezTo>
                    <a:pt x="18551" y="10088"/>
                    <a:pt x="18221" y="9638"/>
                    <a:pt x="17842" y="9123"/>
                  </a:cubicBezTo>
                  <a:cubicBezTo>
                    <a:pt x="17377" y="8484"/>
                    <a:pt x="16853" y="7769"/>
                    <a:pt x="16198" y="7769"/>
                  </a:cubicBezTo>
                  <a:cubicBezTo>
                    <a:pt x="15544" y="7769"/>
                    <a:pt x="15037" y="8485"/>
                    <a:pt x="14583" y="9109"/>
                  </a:cubicBezTo>
                  <a:cubicBezTo>
                    <a:pt x="14205" y="9639"/>
                    <a:pt x="13875" y="10088"/>
                    <a:pt x="13502" y="10088"/>
                  </a:cubicBezTo>
                  <a:cubicBezTo>
                    <a:pt x="13134" y="10088"/>
                    <a:pt x="12820" y="9638"/>
                    <a:pt x="12452" y="9123"/>
                  </a:cubicBezTo>
                  <a:cubicBezTo>
                    <a:pt x="11998" y="8484"/>
                    <a:pt x="11485" y="7769"/>
                    <a:pt x="10803" y="7769"/>
                  </a:cubicBezTo>
                  <a:cubicBezTo>
                    <a:pt x="10106" y="7769"/>
                    <a:pt x="9554" y="8517"/>
                    <a:pt x="9073" y="9172"/>
                  </a:cubicBezTo>
                  <a:cubicBezTo>
                    <a:pt x="8711" y="9671"/>
                    <a:pt x="8402" y="10088"/>
                    <a:pt x="8105" y="10088"/>
                  </a:cubicBezTo>
                  <a:cubicBezTo>
                    <a:pt x="7802" y="10088"/>
                    <a:pt x="7467" y="9653"/>
                    <a:pt x="7083" y="9138"/>
                  </a:cubicBezTo>
                  <a:cubicBezTo>
                    <a:pt x="6602" y="8499"/>
                    <a:pt x="6050" y="7769"/>
                    <a:pt x="5402" y="7769"/>
                  </a:cubicBezTo>
                  <a:cubicBezTo>
                    <a:pt x="4747" y="7769"/>
                    <a:pt x="4202" y="8499"/>
                    <a:pt x="3715" y="9138"/>
                  </a:cubicBezTo>
                  <a:cubicBezTo>
                    <a:pt x="3348" y="9622"/>
                    <a:pt x="3001" y="10088"/>
                    <a:pt x="2703" y="10088"/>
                  </a:cubicBezTo>
                  <a:cubicBezTo>
                    <a:pt x="2384" y="10088"/>
                    <a:pt x="1996" y="9590"/>
                    <a:pt x="1585" y="9060"/>
                  </a:cubicBezTo>
                  <a:cubicBezTo>
                    <a:pt x="1082" y="8421"/>
                    <a:pt x="568" y="7769"/>
                    <a:pt x="0" y="7769"/>
                  </a:cubicBezTo>
                  <a:close/>
                  <a:moveTo>
                    <a:pt x="0" y="15547"/>
                  </a:moveTo>
                  <a:lnTo>
                    <a:pt x="0" y="19275"/>
                  </a:lnTo>
                  <a:cubicBezTo>
                    <a:pt x="292" y="19275"/>
                    <a:pt x="665" y="19761"/>
                    <a:pt x="1059" y="20260"/>
                  </a:cubicBezTo>
                  <a:cubicBezTo>
                    <a:pt x="1551" y="20884"/>
                    <a:pt x="2109" y="21600"/>
                    <a:pt x="2703" y="21600"/>
                  </a:cubicBezTo>
                  <a:cubicBezTo>
                    <a:pt x="3287" y="21600"/>
                    <a:pt x="3802" y="20912"/>
                    <a:pt x="4256" y="20304"/>
                  </a:cubicBezTo>
                  <a:cubicBezTo>
                    <a:pt x="4656" y="19773"/>
                    <a:pt x="5034" y="19275"/>
                    <a:pt x="5402" y="19275"/>
                  </a:cubicBezTo>
                  <a:cubicBezTo>
                    <a:pt x="5769" y="19275"/>
                    <a:pt x="6142" y="19773"/>
                    <a:pt x="6542" y="20304"/>
                  </a:cubicBezTo>
                  <a:cubicBezTo>
                    <a:pt x="6996" y="20912"/>
                    <a:pt x="7516" y="21600"/>
                    <a:pt x="8105" y="21600"/>
                  </a:cubicBezTo>
                  <a:cubicBezTo>
                    <a:pt x="8689" y="21600"/>
                    <a:pt x="9186" y="20931"/>
                    <a:pt x="9624" y="20323"/>
                  </a:cubicBezTo>
                  <a:cubicBezTo>
                    <a:pt x="10019" y="19777"/>
                    <a:pt x="10392" y="19275"/>
                    <a:pt x="10803" y="19275"/>
                  </a:cubicBezTo>
                  <a:cubicBezTo>
                    <a:pt x="11187" y="19275"/>
                    <a:pt x="11512" y="19729"/>
                    <a:pt x="11885" y="20260"/>
                  </a:cubicBezTo>
                  <a:cubicBezTo>
                    <a:pt x="12328" y="20884"/>
                    <a:pt x="12837" y="21600"/>
                    <a:pt x="13502" y="21600"/>
                  </a:cubicBezTo>
                  <a:cubicBezTo>
                    <a:pt x="14172" y="21600"/>
                    <a:pt x="14690" y="20885"/>
                    <a:pt x="15144" y="20245"/>
                  </a:cubicBezTo>
                  <a:cubicBezTo>
                    <a:pt x="15517" y="19730"/>
                    <a:pt x="15836" y="19275"/>
                    <a:pt x="16198" y="19275"/>
                  </a:cubicBezTo>
                  <a:cubicBezTo>
                    <a:pt x="16566" y="19275"/>
                    <a:pt x="16902" y="19729"/>
                    <a:pt x="17291" y="20274"/>
                  </a:cubicBezTo>
                  <a:cubicBezTo>
                    <a:pt x="17746" y="20898"/>
                    <a:pt x="18264" y="21600"/>
                    <a:pt x="18902" y="21600"/>
                  </a:cubicBezTo>
                  <a:cubicBezTo>
                    <a:pt x="19556" y="21600"/>
                    <a:pt x="20113" y="20866"/>
                    <a:pt x="20605" y="20211"/>
                  </a:cubicBezTo>
                  <a:cubicBezTo>
                    <a:pt x="20972" y="19728"/>
                    <a:pt x="21319" y="19275"/>
                    <a:pt x="21600" y="19275"/>
                  </a:cubicBezTo>
                  <a:lnTo>
                    <a:pt x="21600" y="15547"/>
                  </a:lnTo>
                  <a:cubicBezTo>
                    <a:pt x="21038" y="15547"/>
                    <a:pt x="20547" y="16205"/>
                    <a:pt x="20071" y="16829"/>
                  </a:cubicBezTo>
                  <a:cubicBezTo>
                    <a:pt x="19655" y="17359"/>
                    <a:pt x="19270" y="17872"/>
                    <a:pt x="18897" y="17872"/>
                  </a:cubicBezTo>
                  <a:cubicBezTo>
                    <a:pt x="18551" y="17872"/>
                    <a:pt x="18221" y="17421"/>
                    <a:pt x="17842" y="16907"/>
                  </a:cubicBezTo>
                  <a:cubicBezTo>
                    <a:pt x="17377" y="16267"/>
                    <a:pt x="16853" y="15547"/>
                    <a:pt x="16198" y="15547"/>
                  </a:cubicBezTo>
                  <a:cubicBezTo>
                    <a:pt x="15544" y="15547"/>
                    <a:pt x="15037" y="16268"/>
                    <a:pt x="14583" y="16892"/>
                  </a:cubicBezTo>
                  <a:cubicBezTo>
                    <a:pt x="14205" y="17422"/>
                    <a:pt x="13875" y="17872"/>
                    <a:pt x="13502" y="17872"/>
                  </a:cubicBezTo>
                  <a:cubicBezTo>
                    <a:pt x="13134" y="17872"/>
                    <a:pt x="12820" y="17421"/>
                    <a:pt x="12452" y="16907"/>
                  </a:cubicBezTo>
                  <a:cubicBezTo>
                    <a:pt x="11998" y="16267"/>
                    <a:pt x="11485" y="15547"/>
                    <a:pt x="10803" y="15547"/>
                  </a:cubicBezTo>
                  <a:cubicBezTo>
                    <a:pt x="10106" y="15547"/>
                    <a:pt x="9554" y="16296"/>
                    <a:pt x="9073" y="16951"/>
                  </a:cubicBezTo>
                  <a:cubicBezTo>
                    <a:pt x="8711" y="17450"/>
                    <a:pt x="8402" y="17872"/>
                    <a:pt x="8105" y="17872"/>
                  </a:cubicBezTo>
                  <a:cubicBezTo>
                    <a:pt x="7802" y="17872"/>
                    <a:pt x="7467" y="17436"/>
                    <a:pt x="7083" y="16921"/>
                  </a:cubicBezTo>
                  <a:cubicBezTo>
                    <a:pt x="6602" y="16282"/>
                    <a:pt x="6050" y="15547"/>
                    <a:pt x="5402" y="15547"/>
                  </a:cubicBezTo>
                  <a:cubicBezTo>
                    <a:pt x="4747" y="15547"/>
                    <a:pt x="4202" y="16282"/>
                    <a:pt x="3715" y="16921"/>
                  </a:cubicBezTo>
                  <a:cubicBezTo>
                    <a:pt x="3348" y="17405"/>
                    <a:pt x="3001" y="17872"/>
                    <a:pt x="2703" y="17872"/>
                  </a:cubicBezTo>
                  <a:cubicBezTo>
                    <a:pt x="2384" y="17872"/>
                    <a:pt x="1996" y="17374"/>
                    <a:pt x="1585" y="16843"/>
                  </a:cubicBezTo>
                  <a:cubicBezTo>
                    <a:pt x="1082" y="16204"/>
                    <a:pt x="568" y="15547"/>
                    <a:pt x="0" y="15547"/>
                  </a:cubicBez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30" name="Signo de más"/>
            <p:cNvSpPr/>
            <p:nvPr/>
          </p:nvSpPr>
          <p:spPr>
            <a:xfrm>
              <a:off x="3045139" y="287890"/>
              <a:ext cx="1270003" cy="127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004A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5" name="Grupo"/>
          <p:cNvGrpSpPr/>
          <p:nvPr/>
        </p:nvGrpSpPr>
        <p:grpSpPr>
          <a:xfrm>
            <a:off x="6649559" y="5650589"/>
            <a:ext cx="7927045" cy="2228406"/>
            <a:chOff x="24" y="-39"/>
            <a:chExt cx="7927043" cy="2228405"/>
          </a:xfrm>
        </p:grpSpPr>
        <p:sp>
          <p:nvSpPr>
            <p:cNvPr id="232" name="Salpicadura de pintura"/>
            <p:cNvSpPr/>
            <p:nvPr/>
          </p:nvSpPr>
          <p:spPr>
            <a:xfrm>
              <a:off x="24" y="-40"/>
              <a:ext cx="2256331" cy="2228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6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33" name="Salpicadura de pintura"/>
            <p:cNvSpPr/>
            <p:nvPr/>
          </p:nvSpPr>
          <p:spPr>
            <a:xfrm>
              <a:off x="2835381" y="-40"/>
              <a:ext cx="2256331" cy="2228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6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4A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34" name="Salpicadura de pintura"/>
            <p:cNvSpPr/>
            <p:nvPr/>
          </p:nvSpPr>
          <p:spPr>
            <a:xfrm>
              <a:off x="5670738" y="-40"/>
              <a:ext cx="2256330" cy="2228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6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5EAD7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36" name="CONCEPTO"/>
          <p:cNvSpPr txBox="1"/>
          <p:nvPr/>
        </p:nvSpPr>
        <p:spPr>
          <a:xfrm>
            <a:off x="1530856" y="4635500"/>
            <a:ext cx="3805021" cy="101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5200">
                <a:solidFill>
                  <a:srgbClr val="0096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CONCEPTO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traight Connector 6"/>
          <p:cNvSpPr/>
          <p:nvPr/>
        </p:nvSpPr>
        <p:spPr>
          <a:xfrm flipH="1">
            <a:off x="5607303" y="2356219"/>
            <a:ext cx="2" cy="5565343"/>
          </a:xfrm>
          <a:prstGeom prst="line">
            <a:avLst/>
          </a:prstGeom>
          <a:ln w="19050">
            <a:solidFill>
              <a:srgbClr val="26B7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9" name="propuestas_de_LOGO-11.png" descr="propuestas_de_LOGO-11.png"/>
          <p:cNvPicPr>
            <a:picLocks noChangeAspect="1"/>
          </p:cNvPicPr>
          <p:nvPr/>
        </p:nvPicPr>
        <p:blipFill>
          <a:blip r:embed="rId3"/>
          <a:srcRect l="11964" r="11964"/>
          <a:stretch>
            <a:fillRect/>
          </a:stretch>
        </p:blipFill>
        <p:spPr>
          <a:xfrm>
            <a:off x="6959752" y="1246977"/>
            <a:ext cx="7670532" cy="779305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CuadroTexto 2"/>
          <p:cNvSpPr txBox="1"/>
          <p:nvPr/>
        </p:nvSpPr>
        <p:spPr>
          <a:xfrm>
            <a:off x="881063" y="2268221"/>
            <a:ext cx="4301198" cy="575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24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Se utilizó el </a:t>
            </a:r>
            <a:r>
              <a:rPr sz="2800">
                <a:latin typeface="Poppins Bold"/>
                <a:ea typeface="Poppins Bold"/>
                <a:cs typeface="Poppins Bold"/>
                <a:sym typeface="Poppins Bold"/>
              </a:rPr>
              <a:t>círculo como elemento de vinculación (proceso, comunidad)</a:t>
            </a:r>
            <a:r>
              <a:t>, se jugó con las diferentes tonalidades del azul y verde para representación del mar y la sostenibilidad ambiental. Predomina la figura del pez como símbolo del producto de la pesca y la acuicultura y el productor</a:t>
            </a:r>
            <a:r>
              <a:rPr sz="2200"/>
              <a:t>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traight Connector 6"/>
          <p:cNvSpPr/>
          <p:nvPr/>
        </p:nvSpPr>
        <p:spPr>
          <a:xfrm flipH="1">
            <a:off x="5607303" y="2356219"/>
            <a:ext cx="1" cy="5565344"/>
          </a:xfrm>
          <a:prstGeom prst="line">
            <a:avLst/>
          </a:prstGeom>
          <a:ln w="19050">
            <a:solidFill>
              <a:srgbClr val="26B7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45" name="propuestas_de_LOGO-09.png" descr="propuestas_de_LOGO-09.png"/>
          <p:cNvPicPr>
            <a:picLocks noChangeAspect="1"/>
          </p:cNvPicPr>
          <p:nvPr/>
        </p:nvPicPr>
        <p:blipFill>
          <a:blip r:embed="rId3"/>
          <a:srcRect l="22696"/>
          <a:stretch>
            <a:fillRect/>
          </a:stretch>
        </p:blipFill>
        <p:spPr>
          <a:xfrm>
            <a:off x="6224693" y="202945"/>
            <a:ext cx="10283019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traight Connector 6"/>
          <p:cNvSpPr/>
          <p:nvPr/>
        </p:nvSpPr>
        <p:spPr>
          <a:xfrm flipH="1">
            <a:off x="5607303" y="2356219"/>
            <a:ext cx="2" cy="5565343"/>
          </a:xfrm>
          <a:prstGeom prst="line">
            <a:avLst/>
          </a:prstGeom>
          <a:ln w="19050">
            <a:solidFill>
              <a:srgbClr val="26B7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0" name="propuestas_de_LOGO-14.png" descr="propuestas_de_LOGO-14.png"/>
          <p:cNvPicPr>
            <a:picLocks noChangeAspect="1"/>
          </p:cNvPicPr>
          <p:nvPr/>
        </p:nvPicPr>
        <p:blipFill>
          <a:blip r:embed="rId3"/>
          <a:srcRect l="9056" r="9056"/>
          <a:stretch>
            <a:fillRect/>
          </a:stretch>
        </p:blipFill>
        <p:spPr>
          <a:xfrm>
            <a:off x="5947592" y="681244"/>
            <a:ext cx="9444961" cy="891964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CuadroTexto 2"/>
          <p:cNvSpPr txBox="1"/>
          <p:nvPr/>
        </p:nvSpPr>
        <p:spPr>
          <a:xfrm>
            <a:off x="514696" y="2700655"/>
            <a:ext cx="4667567" cy="4885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25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El logo se conforma por dos elementos agua (</a:t>
            </a:r>
            <a:r>
              <a:rPr>
                <a:latin typeface="Poppins Bold"/>
                <a:ea typeface="Poppins Bold"/>
                <a:cs typeface="Poppins Bold"/>
                <a:sym typeface="Poppins Bold"/>
              </a:rPr>
              <a:t>mar, acuícultura, medio) y el pez (pescador, productos pesqueros, actividad económica) que están conectados</a:t>
            </a:r>
            <a:r>
              <a:t>. Recrea el  símbolo del infinito también llamado lemniscate, que significa 'lazo' en griego.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traight Connector 6"/>
          <p:cNvSpPr/>
          <p:nvPr/>
        </p:nvSpPr>
        <p:spPr>
          <a:xfrm flipH="1">
            <a:off x="5607303" y="2356219"/>
            <a:ext cx="1" cy="5565344"/>
          </a:xfrm>
          <a:prstGeom prst="line">
            <a:avLst/>
          </a:prstGeom>
          <a:ln w="19050">
            <a:solidFill>
              <a:srgbClr val="26B7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6" name="propuestas_de_LOGO-10.png" descr="propuestas_de_LOGO-10.png"/>
          <p:cNvPicPr>
            <a:picLocks noChangeAspect="1"/>
          </p:cNvPicPr>
          <p:nvPr/>
        </p:nvPicPr>
        <p:blipFill>
          <a:blip r:embed="rId3"/>
          <a:srcRect l="19101" r="11371"/>
          <a:stretch>
            <a:fillRect/>
          </a:stretch>
        </p:blipFill>
        <p:spPr>
          <a:xfrm>
            <a:off x="5991626" y="202945"/>
            <a:ext cx="9254232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3"/>
          <p:cNvGrpSpPr/>
          <p:nvPr/>
        </p:nvGrpSpPr>
        <p:grpSpPr>
          <a:xfrm>
            <a:off x="1028698" y="5185709"/>
            <a:ext cx="9596315" cy="3603186"/>
            <a:chOff x="0" y="0"/>
            <a:chExt cx="9596313" cy="3603185"/>
          </a:xfrm>
        </p:grpSpPr>
        <p:sp>
          <p:nvSpPr>
            <p:cNvPr id="103" name="TextBox 4"/>
            <p:cNvSpPr/>
            <p:nvPr/>
          </p:nvSpPr>
          <p:spPr>
            <a:xfrm>
              <a:off x="0" y="0"/>
              <a:ext cx="959631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400">
                  <a:solidFill>
                    <a:srgbClr val="0096FF"/>
                  </a:solidFill>
                  <a:latin typeface="Poppins Bold"/>
                  <a:ea typeface="Poppins Bold"/>
                  <a:cs typeface="Poppins Bold"/>
                  <a:sym typeface="Poppins Bold"/>
                </a:defRPr>
              </a:pPr>
              <a:r>
                <a:t>PROPUESTAS DE DISEÑO DE MARCA COLECTIVA PARA EL SECTOR PESQUERO</a:t>
              </a:r>
            </a:p>
            <a:p>
              <a:pPr defTabSz="457200">
                <a:lnSpc>
                  <a:spcPct val="80000"/>
                </a:lnSpc>
                <a:defRPr sz="6400">
                  <a:solidFill>
                    <a:srgbClr val="0096FF"/>
                  </a:solidFill>
                  <a:latin typeface="Poppins Bold"/>
                  <a:ea typeface="Poppins Bold"/>
                  <a:cs typeface="Poppins Bold"/>
                  <a:sym typeface="Poppins Bold"/>
                </a:defRPr>
              </a:pPr>
              <a:r>
                <a:t>Y ACUICOLA DE </a:t>
              </a:r>
            </a:p>
            <a:p>
              <a:pPr defTabSz="457200">
                <a:lnSpc>
                  <a:spcPct val="80000"/>
                </a:lnSpc>
                <a:defRPr sz="6400">
                  <a:solidFill>
                    <a:srgbClr val="0096FF"/>
                  </a:solidFill>
                  <a:latin typeface="Poppins Bold"/>
                  <a:ea typeface="Poppins Bold"/>
                  <a:cs typeface="Poppins Bold"/>
                  <a:sym typeface="Poppins Bold"/>
                </a:defRPr>
              </a:pPr>
              <a:r>
                <a:t>COSTA RICA</a:t>
              </a:r>
            </a:p>
          </p:txBody>
        </p:sp>
        <p:sp>
          <p:nvSpPr>
            <p:cNvPr id="104" name="AutoShape 5"/>
            <p:cNvSpPr/>
            <p:nvPr/>
          </p:nvSpPr>
          <p:spPr>
            <a:xfrm>
              <a:off x="0" y="3590484"/>
              <a:ext cx="9586283" cy="12702"/>
            </a:xfrm>
            <a:prstGeom prst="rect">
              <a:avLst/>
            </a:prstGeom>
            <a:solidFill>
              <a:srgbClr val="32323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06" name="Imagen 8" descr="Imagen 8"/>
          <p:cNvPicPr>
            <a:picLocks noChangeAspect="1"/>
          </p:cNvPicPr>
          <p:nvPr/>
        </p:nvPicPr>
        <p:blipFill>
          <a:blip r:embed="rId2"/>
          <a:srcRect l="15464" r="21262" b="7872"/>
          <a:stretch>
            <a:fillRect/>
          </a:stretch>
        </p:blipFill>
        <p:spPr>
          <a:xfrm>
            <a:off x="11186931" y="-4341"/>
            <a:ext cx="7109470" cy="10311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7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1" name="Picture 2" descr="Picture 2"/>
          <p:cNvPicPr>
            <a:picLocks noChangeAspect="1"/>
          </p:cNvPicPr>
          <p:nvPr/>
        </p:nvPicPr>
        <p:blipFill>
          <a:blip r:embed="rId2"/>
          <a:srcRect l="37785" r="2880" b="1"/>
          <a:stretch>
            <a:fillRect/>
          </a:stretch>
        </p:blipFill>
        <p:spPr>
          <a:xfrm rot="5400000">
            <a:off x="6643115" y="-1357886"/>
            <a:ext cx="10287003" cy="1300277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Rectangle 72"/>
          <p:cNvSpPr/>
          <p:nvPr/>
        </p:nvSpPr>
        <p:spPr>
          <a:xfrm>
            <a:off x="2" y="0"/>
            <a:ext cx="14008812" cy="10287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4000"/>
                </a:srgbClr>
              </a:gs>
              <a:gs pos="58000">
                <a:srgbClr val="000000"/>
              </a:gs>
              <a:gs pos="100000">
                <a:srgbClr val="000000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CuadroTexto 2"/>
          <p:cNvSpPr txBox="1"/>
          <p:nvPr/>
        </p:nvSpPr>
        <p:spPr>
          <a:xfrm>
            <a:off x="762690" y="1307366"/>
            <a:ext cx="5914666" cy="518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defTabSz="804672">
              <a:lnSpc>
                <a:spcPct val="108000"/>
              </a:lnSpc>
              <a:spcBef>
                <a:spcPts val="500"/>
              </a:spcBef>
              <a:defRPr sz="4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“Las fortalezas están en nuestras diferencias, no en nuestras similitudes”</a:t>
            </a:r>
            <a:endParaRPr sz="1300"/>
          </a:p>
          <a:p>
            <a:pPr defTabSz="804672">
              <a:lnSpc>
                <a:spcPct val="81000"/>
              </a:lnSpc>
              <a:spcBef>
                <a:spcPts val="500"/>
              </a:spcBef>
              <a:defRPr sz="13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sz="1300"/>
          </a:p>
          <a:p>
            <a:pPr defTabSz="804672">
              <a:lnSpc>
                <a:spcPct val="81000"/>
              </a:lnSpc>
              <a:spcBef>
                <a:spcPts val="500"/>
              </a:spcBef>
              <a:defRPr sz="26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Stephen Covey</a:t>
            </a:r>
          </a:p>
        </p:txBody>
      </p:sp>
      <p:sp>
        <p:nvSpPr>
          <p:cNvPr id="264" name="Rectangle 74"/>
          <p:cNvSpPr/>
          <p:nvPr/>
        </p:nvSpPr>
        <p:spPr>
          <a:xfrm rot="5400000">
            <a:off x="1139880" y="520185"/>
            <a:ext cx="219458" cy="105613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Rectangle 76"/>
          <p:cNvSpPr/>
          <p:nvPr/>
        </p:nvSpPr>
        <p:spPr>
          <a:xfrm>
            <a:off x="721541" y="6820379"/>
            <a:ext cx="5966464" cy="27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utoShape 3"/>
          <p:cNvSpPr/>
          <p:nvPr/>
        </p:nvSpPr>
        <p:spPr>
          <a:xfrm>
            <a:off x="1028700" y="8689733"/>
            <a:ext cx="16230600" cy="12702"/>
          </a:xfrm>
          <a:prstGeom prst="rect">
            <a:avLst/>
          </a:prstGeom>
          <a:solidFill>
            <a:srgbClr val="32323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9" name="TextBox 9"/>
          <p:cNvSpPr txBox="1"/>
          <p:nvPr/>
        </p:nvSpPr>
        <p:spPr>
          <a:xfrm>
            <a:off x="1474866" y="6370327"/>
            <a:ext cx="2517346" cy="120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424242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OBJETIVOS Y ELEMENTOS CLAVES</a:t>
            </a:r>
          </a:p>
        </p:txBody>
      </p:sp>
      <p:pic>
        <p:nvPicPr>
          <p:cNvPr id="110" name="Picture 17" descr="Picture 17"/>
          <p:cNvPicPr>
            <a:picLocks noChangeAspect="1"/>
          </p:cNvPicPr>
          <p:nvPr/>
        </p:nvPicPr>
        <p:blipFill>
          <a:blip r:embed="rId2"/>
          <a:srcRect l="27692" r="9999" b="116"/>
          <a:stretch>
            <a:fillRect/>
          </a:stretch>
        </p:blipFill>
        <p:spPr>
          <a:xfrm>
            <a:off x="1997380" y="4449024"/>
            <a:ext cx="1470432" cy="157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extBox 12"/>
          <p:cNvSpPr txBox="1"/>
          <p:nvPr/>
        </p:nvSpPr>
        <p:spPr>
          <a:xfrm>
            <a:off x="4510056" y="6370327"/>
            <a:ext cx="2791035" cy="833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200"/>
              </a:lnSpc>
              <a:defRPr sz="2300">
                <a:solidFill>
                  <a:srgbClr val="424242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FINALIDAD DE LA MARCA</a:t>
            </a:r>
          </a:p>
        </p:txBody>
      </p:sp>
      <p:pic>
        <p:nvPicPr>
          <p:cNvPr id="112" name="Picture 18" descr="Picture 18"/>
          <p:cNvPicPr>
            <a:picLocks noChangeAspect="1"/>
          </p:cNvPicPr>
          <p:nvPr/>
        </p:nvPicPr>
        <p:blipFill>
          <a:blip r:embed="rId3"/>
          <a:srcRect t="7023" b="7023"/>
          <a:stretch>
            <a:fillRect/>
          </a:stretch>
        </p:blipFill>
        <p:spPr>
          <a:xfrm>
            <a:off x="4942535" y="4449024"/>
            <a:ext cx="1907099" cy="145874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15"/>
          <p:cNvSpPr txBox="1"/>
          <p:nvPr/>
        </p:nvSpPr>
        <p:spPr>
          <a:xfrm>
            <a:off x="7818934" y="6370327"/>
            <a:ext cx="2729722" cy="806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424242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CONCEPTO DE MARCA</a:t>
            </a:r>
          </a:p>
        </p:txBody>
      </p:sp>
      <p:pic>
        <p:nvPicPr>
          <p:cNvPr id="114" name="Picture 19" descr="Picture 19"/>
          <p:cNvPicPr>
            <a:picLocks noChangeAspect="1"/>
          </p:cNvPicPr>
          <p:nvPr/>
        </p:nvPicPr>
        <p:blipFill>
          <a:blip r:embed="rId4"/>
          <a:srcRect l="65" r="9446" b="525"/>
          <a:stretch>
            <a:fillRect/>
          </a:stretch>
        </p:blipFill>
        <p:spPr>
          <a:xfrm>
            <a:off x="7921515" y="4449024"/>
            <a:ext cx="2525572" cy="1710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20" descr="Picture 20"/>
          <p:cNvPicPr>
            <a:picLocks noChangeAspect="1"/>
          </p:cNvPicPr>
          <p:nvPr/>
        </p:nvPicPr>
        <p:blipFill>
          <a:blip r:embed="rId5"/>
          <a:srcRect r="19634"/>
          <a:stretch>
            <a:fillRect/>
          </a:stretch>
        </p:blipFill>
        <p:spPr>
          <a:xfrm>
            <a:off x="12001255" y="4448831"/>
            <a:ext cx="1790958" cy="1634255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21"/>
          <p:cNvSpPr txBox="1"/>
          <p:nvPr/>
        </p:nvSpPr>
        <p:spPr>
          <a:xfrm>
            <a:off x="11011748" y="6370327"/>
            <a:ext cx="2910288" cy="86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solidFill>
                  <a:srgbClr val="424242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PROPUESTAS GRÁFICAS</a:t>
            </a:r>
          </a:p>
        </p:txBody>
      </p:sp>
      <p:sp>
        <p:nvSpPr>
          <p:cNvPr id="117" name="CuadroTexto 21"/>
          <p:cNvSpPr txBox="1"/>
          <p:nvPr/>
        </p:nvSpPr>
        <p:spPr>
          <a:xfrm>
            <a:off x="851263" y="1877785"/>
            <a:ext cx="16487504" cy="1792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70000"/>
              </a:lnSpc>
              <a:defRPr sz="5400">
                <a:solidFill>
                  <a:srgbClr val="323232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TEMAS A TRATAR EN ESTA PRESENTACIÓN DE </a:t>
            </a:r>
            <a:r>
              <a:rPr>
                <a:solidFill>
                  <a:srgbClr val="0096FF"/>
                </a:solidFill>
              </a:rPr>
              <a:t>PROPUESTAS DE MARCA COLECTIVA</a:t>
            </a:r>
          </a:p>
        </p:txBody>
      </p:sp>
      <p:pic>
        <p:nvPicPr>
          <p:cNvPr id="118" name="Picture 18" descr="Picture 18"/>
          <p:cNvPicPr>
            <a:picLocks noChangeAspect="1"/>
          </p:cNvPicPr>
          <p:nvPr/>
        </p:nvPicPr>
        <p:blipFill>
          <a:blip r:embed="rId3"/>
          <a:srcRect t="7023" b="7023"/>
          <a:stretch>
            <a:fillRect/>
          </a:stretch>
        </p:blipFill>
        <p:spPr>
          <a:xfrm>
            <a:off x="14862525" y="4449024"/>
            <a:ext cx="1907099" cy="1458742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extBox 21"/>
          <p:cNvSpPr txBox="1"/>
          <p:nvPr/>
        </p:nvSpPr>
        <p:spPr>
          <a:xfrm>
            <a:off x="14149002" y="6370327"/>
            <a:ext cx="2910289" cy="441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2400">
                <a:solidFill>
                  <a:srgbClr val="424242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COMENTARIOS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" descr="Imagen"/>
          <p:cNvPicPr>
            <a:picLocks noChangeAspect="1"/>
          </p:cNvPicPr>
          <p:nvPr/>
        </p:nvPicPr>
        <p:blipFill>
          <a:blip r:embed="rId2"/>
          <a:srcRect l="7605" r="11447"/>
          <a:stretch>
            <a:fillRect/>
          </a:stretch>
        </p:blipFill>
        <p:spPr>
          <a:xfrm>
            <a:off x="-4861" y="-19460"/>
            <a:ext cx="18297724" cy="10287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" name="Group 3"/>
          <p:cNvGrpSpPr/>
          <p:nvPr/>
        </p:nvGrpSpPr>
        <p:grpSpPr>
          <a:xfrm>
            <a:off x="1904" y="6307165"/>
            <a:ext cx="16380479" cy="2532484"/>
            <a:chOff x="0" y="0"/>
            <a:chExt cx="16380477" cy="2532483"/>
          </a:xfrm>
        </p:grpSpPr>
        <p:sp>
          <p:nvSpPr>
            <p:cNvPr id="122" name="AutoShape 4"/>
            <p:cNvSpPr/>
            <p:nvPr/>
          </p:nvSpPr>
          <p:spPr>
            <a:xfrm>
              <a:off x="0" y="0"/>
              <a:ext cx="16380479" cy="2532484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27" name="TextBox 5"/>
            <p:cNvGrpSpPr/>
            <p:nvPr/>
          </p:nvGrpSpPr>
          <p:grpSpPr>
            <a:xfrm>
              <a:off x="1412695" y="321360"/>
              <a:ext cx="14206098" cy="1"/>
              <a:chOff x="0" y="0"/>
              <a:chExt cx="14206097" cy="0"/>
            </a:xfrm>
          </p:grpSpPr>
          <p:grpSp>
            <p:nvGrpSpPr>
              <p:cNvPr id="125" name="Grupo"/>
              <p:cNvGrpSpPr/>
              <p:nvPr/>
            </p:nvGrpSpPr>
            <p:grpSpPr>
              <a:xfrm>
                <a:off x="0" y="0"/>
                <a:ext cx="14206098" cy="1"/>
                <a:chOff x="0" y="0"/>
                <a:chExt cx="14206097" cy="0"/>
              </a:xfrm>
            </p:grpSpPr>
            <p:sp>
              <p:nvSpPr>
                <p:cNvPr id="123" name="Línea"/>
                <p:cNvSpPr/>
                <p:nvPr/>
              </p:nvSpPr>
              <p:spPr>
                <a:xfrm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4" name="Línea"/>
                <p:cNvSpPr/>
                <p:nvPr/>
              </p:nvSpPr>
              <p:spPr>
                <a:xfrm flipH="1" flipV="1"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26" name="OBJETIVO DE LA MARCA COLECTIVA DEL SECTOR PESQUERO Y ACUíCOLA"/>
              <p:cNvSpPr/>
              <p:nvPr/>
            </p:nvSpPr>
            <p:spPr>
              <a:xfrm>
                <a:off x="0" y="0"/>
                <a:ext cx="142060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lvl1pPr>
              </a:lstStyle>
              <a:p>
                <a:r>
                  <a:t>OBJETIVO DE LA MARCA COLECTIVA DEL SECTOR PESQUERO Y ACUíCOLA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6"/>
          <p:cNvSpPr txBox="1"/>
          <p:nvPr/>
        </p:nvSpPr>
        <p:spPr>
          <a:xfrm>
            <a:off x="4426527" y="1089375"/>
            <a:ext cx="12764359" cy="810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ts val="4900"/>
              </a:lnSpc>
              <a:buSzPct val="100000"/>
              <a:buFont typeface="Arial"/>
              <a:buChar char="•"/>
              <a:defRPr sz="4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Desarrollar una marca colectiva </a:t>
            </a:r>
            <a:r>
              <a:rPr sz="3200">
                <a:latin typeface="Poppins Regular"/>
                <a:ea typeface="Poppins Regular"/>
                <a:cs typeface="Poppins Regular"/>
                <a:sym typeface="Poppins Regular"/>
              </a:rPr>
              <a:t>con un lenguaje sencillo, cercano y afectivo </a:t>
            </a:r>
            <a:r>
              <a:rPr sz="3200"/>
              <a:t>que logre trasmitir el sentido de pertenencia del costarricense, además de inocuidad, la calidad y la frescura que se da en todo el sistema de valor, desde el pescador - productor hasta cada uno de los intermediarios y consumidor final. </a:t>
            </a:r>
            <a:endParaRPr sz="2800"/>
          </a:p>
          <a:p>
            <a:pPr>
              <a:lnSpc>
                <a:spcPts val="4900"/>
              </a:lnSpc>
              <a:defRPr sz="3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sz="2800"/>
          </a:p>
          <a:p>
            <a:pPr marL="457200" indent="-457200">
              <a:lnSpc>
                <a:spcPts val="4900"/>
              </a:lnSpc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Así que, por medio de la marca colectiva buscamos que nos vean auténticos y que nuestro mensaje refleje el beneficio mutuo y de alianza entre todos los miembros de la asociación que tiene la tutela de la marca, evidenciando las prácticas avanzadas de colaboración desde los mares de Costa Rica al mundo entero.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603" y="1319"/>
            <a:ext cx="18411971" cy="10356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" name="Group 3"/>
          <p:cNvGrpSpPr/>
          <p:nvPr/>
        </p:nvGrpSpPr>
        <p:grpSpPr>
          <a:xfrm>
            <a:off x="1904" y="6307165"/>
            <a:ext cx="16380479" cy="2532484"/>
            <a:chOff x="0" y="0"/>
            <a:chExt cx="16380477" cy="2532483"/>
          </a:xfrm>
        </p:grpSpPr>
        <p:sp>
          <p:nvSpPr>
            <p:cNvPr id="133" name="AutoShape 4"/>
            <p:cNvSpPr/>
            <p:nvPr/>
          </p:nvSpPr>
          <p:spPr>
            <a:xfrm>
              <a:off x="0" y="0"/>
              <a:ext cx="16380479" cy="2532484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38" name="TextBox 5"/>
            <p:cNvGrpSpPr/>
            <p:nvPr/>
          </p:nvGrpSpPr>
          <p:grpSpPr>
            <a:xfrm>
              <a:off x="1412695" y="321360"/>
              <a:ext cx="14206098" cy="1"/>
              <a:chOff x="0" y="0"/>
              <a:chExt cx="14206097" cy="0"/>
            </a:xfrm>
          </p:grpSpPr>
          <p:grpSp>
            <p:nvGrpSpPr>
              <p:cNvPr id="136" name="Grupo"/>
              <p:cNvGrpSpPr/>
              <p:nvPr/>
            </p:nvGrpSpPr>
            <p:grpSpPr>
              <a:xfrm>
                <a:off x="0" y="0"/>
                <a:ext cx="14206098" cy="1"/>
                <a:chOff x="0" y="0"/>
                <a:chExt cx="14206097" cy="0"/>
              </a:xfrm>
            </p:grpSpPr>
            <p:sp>
              <p:nvSpPr>
                <p:cNvPr id="134" name="Línea"/>
                <p:cNvSpPr/>
                <p:nvPr/>
              </p:nvSpPr>
              <p:spPr>
                <a:xfrm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5" name="Línea"/>
                <p:cNvSpPr/>
                <p:nvPr/>
              </p:nvSpPr>
              <p:spPr>
                <a:xfrm flipH="1" flipV="1"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37" name="ELEMENTOS CLAVES DE LA  IDENTIDAD LA MARCA COLECTIVA"/>
              <p:cNvSpPr/>
              <p:nvPr/>
            </p:nvSpPr>
            <p:spPr>
              <a:xfrm>
                <a:off x="0" y="0"/>
                <a:ext cx="142060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pPr>
                <a:r>
                  <a:t>ELEMENTOS CLAVES DE LA </a:t>
                </a:r>
                <a:br/>
                <a:r>
                  <a:t>IDENTIDAD LA MARCA COLECTIVA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n 2" descr="Imagen 2"/>
          <p:cNvPicPr>
            <a:picLocks noChangeAspect="1"/>
          </p:cNvPicPr>
          <p:nvPr/>
        </p:nvPicPr>
        <p:blipFill>
          <a:blip r:embed="rId2"/>
          <a:srcRect t="16011"/>
          <a:stretch>
            <a:fillRect/>
          </a:stretch>
        </p:blipFill>
        <p:spPr>
          <a:xfrm>
            <a:off x="0" y="17128"/>
            <a:ext cx="18265194" cy="1024826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ángulo 2"/>
          <p:cNvSpPr/>
          <p:nvPr/>
        </p:nvSpPr>
        <p:spPr>
          <a:xfrm>
            <a:off x="-25467" y="1142369"/>
            <a:ext cx="11836469" cy="8002262"/>
          </a:xfrm>
          <a:prstGeom prst="rect">
            <a:avLst/>
          </a:prstGeom>
          <a:solidFill>
            <a:srgbClr val="005493">
              <a:alpha val="815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CuadroTexto 3"/>
          <p:cNvSpPr txBox="1"/>
          <p:nvPr/>
        </p:nvSpPr>
        <p:spPr>
          <a:xfrm>
            <a:off x="974459" y="2509768"/>
            <a:ext cx="10250496" cy="772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La identidad del proceso productivo </a:t>
            </a:r>
            <a:r>
              <a:rPr sz="2800">
                <a:latin typeface="Poppins Regular"/>
                <a:ea typeface="Poppins Regular"/>
                <a:cs typeface="Poppins Regular"/>
                <a:sym typeface="Poppins Regular"/>
              </a:rPr>
              <a:t>con un enfoque ambiental en relación a los distintos artes de pesca y técnicas acuícolas.</a:t>
            </a:r>
            <a:endParaRPr sz="2800"/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sz="2800"/>
          </a:p>
          <a:p>
            <a:pPr marL="342900" indent="-342900">
              <a:buSzPct val="100000"/>
              <a:buFont typeface="Arial"/>
              <a:buChar char="•"/>
              <a:defRPr sz="36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La diversidad de artes de pesca y técnicas acuícolas </a:t>
            </a:r>
            <a:r>
              <a:rPr sz="2800">
                <a:latin typeface="Poppins Regular"/>
                <a:ea typeface="Poppins Regular"/>
                <a:cs typeface="Poppins Regular"/>
                <a:sym typeface="Poppins Regular"/>
              </a:rPr>
              <a:t>que se reflejan en los procesos sostenibles con el medio ambiente, así como en la nueva economía azul.</a:t>
            </a:r>
            <a:endParaRPr sz="2800"/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sz="2800"/>
          </a:p>
          <a:p>
            <a:pPr marL="342900" indent="-342900">
              <a:buSzPct val="100000"/>
              <a:buFont typeface="Arial"/>
              <a:buChar char="•"/>
              <a:defRPr sz="36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La inocuidad, y el manejo de toda la cadena de valor, </a:t>
            </a:r>
            <a:r>
              <a:rPr sz="2800">
                <a:latin typeface="Poppins Regular"/>
                <a:ea typeface="Poppins Regular"/>
                <a:cs typeface="Poppins Regular"/>
                <a:sym typeface="Poppins Regular"/>
              </a:rPr>
              <a:t>así como la responsabilidad de preservar la frescura de los productos desde el pescador hasta el consumidor final.​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3"/>
          <a:srcRect t="4864" b="4864"/>
          <a:stretch>
            <a:fillRect/>
          </a:stretch>
        </p:blipFill>
        <p:spPr>
          <a:xfrm>
            <a:off x="-194366" y="-233034"/>
            <a:ext cx="18665883" cy="1107804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CuadroTexto 10"/>
          <p:cNvSpPr txBox="1"/>
          <p:nvPr/>
        </p:nvSpPr>
        <p:spPr>
          <a:xfrm>
            <a:off x="-147956" y="10845800"/>
            <a:ext cx="1857438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lnSpc>
                <a:spcPct val="80000"/>
              </a:lnSpc>
              <a:def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4"/>
              </a:rPr>
              <a:t>Esta foto</a:t>
            </a:r>
            <a:r>
              <a:rPr u="none">
                <a:solidFill>
                  <a:srgbClr val="000000"/>
                </a:solidFill>
                <a:uFillTx/>
              </a:rPr>
              <a:t> de Autor desconocido se concede bajo licencia de </a:t>
            </a:r>
            <a:r>
              <a:rPr>
                <a:hlinkClick r:id="rId5"/>
              </a:rPr>
              <a:t>CC BY</a:t>
            </a:r>
            <a:r>
              <a:rPr u="none">
                <a:solidFill>
                  <a:srgbClr val="000000"/>
                </a:solidFill>
                <a:uFillTx/>
              </a:rPr>
              <a:t>.</a:t>
            </a:r>
          </a:p>
        </p:txBody>
      </p:sp>
      <p:grpSp>
        <p:nvGrpSpPr>
          <p:cNvPr id="153" name="Group 3"/>
          <p:cNvGrpSpPr/>
          <p:nvPr/>
        </p:nvGrpSpPr>
        <p:grpSpPr>
          <a:xfrm>
            <a:off x="1904" y="6307165"/>
            <a:ext cx="16380479" cy="2532484"/>
            <a:chOff x="0" y="0"/>
            <a:chExt cx="16380477" cy="2532483"/>
          </a:xfrm>
        </p:grpSpPr>
        <p:sp>
          <p:nvSpPr>
            <p:cNvPr id="147" name="AutoShape 4"/>
            <p:cNvSpPr/>
            <p:nvPr/>
          </p:nvSpPr>
          <p:spPr>
            <a:xfrm>
              <a:off x="0" y="0"/>
              <a:ext cx="16380479" cy="2532484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52" name="TextBox 5"/>
            <p:cNvGrpSpPr/>
            <p:nvPr/>
          </p:nvGrpSpPr>
          <p:grpSpPr>
            <a:xfrm>
              <a:off x="1412695" y="321360"/>
              <a:ext cx="14206098" cy="1"/>
              <a:chOff x="0" y="0"/>
              <a:chExt cx="14206097" cy="0"/>
            </a:xfrm>
          </p:grpSpPr>
          <p:grpSp>
            <p:nvGrpSpPr>
              <p:cNvPr id="150" name="Grupo"/>
              <p:cNvGrpSpPr/>
              <p:nvPr/>
            </p:nvGrpSpPr>
            <p:grpSpPr>
              <a:xfrm>
                <a:off x="0" y="0"/>
                <a:ext cx="14206098" cy="1"/>
                <a:chOff x="0" y="0"/>
                <a:chExt cx="14206097" cy="0"/>
              </a:xfrm>
            </p:grpSpPr>
            <p:sp>
              <p:nvSpPr>
                <p:cNvPr id="148" name="Línea"/>
                <p:cNvSpPr/>
                <p:nvPr/>
              </p:nvSpPr>
              <p:spPr>
                <a:xfrm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9" name="Línea"/>
                <p:cNvSpPr/>
                <p:nvPr/>
              </p:nvSpPr>
              <p:spPr>
                <a:xfrm flipH="1" flipV="1">
                  <a:off x="0" y="0"/>
                  <a:ext cx="14206098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51" name="FINALIDAD DE LA  MARCA COLECTIVA"/>
              <p:cNvSpPr/>
              <p:nvPr/>
            </p:nvSpPr>
            <p:spPr>
              <a:xfrm>
                <a:off x="0" y="0"/>
                <a:ext cx="142060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70000"/>
                  </a:lnSpc>
                  <a:defRPr sz="6000" spc="92">
                    <a:solidFill>
                      <a:srgbClr val="FEFFF8"/>
                    </a:solidFill>
                    <a:latin typeface="Poppins Bold"/>
                    <a:ea typeface="Poppins Bold"/>
                    <a:cs typeface="Poppins Bold"/>
                    <a:sym typeface="Poppins Bold"/>
                  </a:defRPr>
                </a:pPr>
                <a:r>
                  <a:t>FINALIDAD DE LA </a:t>
                </a:r>
                <a:br/>
                <a:r>
                  <a:t>MARCA COLECTIVA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3" descr="Imagen 3"/>
          <p:cNvPicPr>
            <a:picLocks noChangeAspect="1"/>
          </p:cNvPicPr>
          <p:nvPr/>
        </p:nvPicPr>
        <p:blipFill>
          <a:blip r:embed="rId2"/>
          <a:srcRect t="15746"/>
          <a:stretch>
            <a:fillRect/>
          </a:stretch>
        </p:blipFill>
        <p:spPr>
          <a:xfrm>
            <a:off x="18" y="1923"/>
            <a:ext cx="18287983" cy="1028507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Rectángulo 3"/>
          <p:cNvSpPr/>
          <p:nvPr/>
        </p:nvSpPr>
        <p:spPr>
          <a:xfrm>
            <a:off x="8435320" y="-1924"/>
            <a:ext cx="9852661" cy="10287001"/>
          </a:xfrm>
          <a:prstGeom prst="rect">
            <a:avLst/>
          </a:prstGeom>
          <a:solidFill>
            <a:schemeClr val="accent1">
              <a:alpha val="5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CuadroTexto 1"/>
          <p:cNvSpPr txBox="1"/>
          <p:nvPr/>
        </p:nvSpPr>
        <p:spPr>
          <a:xfrm>
            <a:off x="9144000" y="1757583"/>
            <a:ext cx="8173464" cy="9123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265" indent="-342265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Mostrar la imagen del pescador y productor  </a:t>
            </a:r>
            <a:r>
              <a:rPr>
                <a:latin typeface="Poppins Regular"/>
                <a:ea typeface="Poppins Regular"/>
                <a:cs typeface="Poppins Regular"/>
                <a:sym typeface="Poppins Regular"/>
              </a:rPr>
              <a:t>en cada uno de los procesos que en sí encierra la actividad pesquera y acuícola.​</a:t>
            </a:r>
            <a:endParaRPr sz="2100"/>
          </a:p>
          <a:p>
            <a:pPr marL="342265" indent="-342265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sz="2100"/>
          </a:p>
          <a:p>
            <a:pPr marL="342265" indent="-342265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Resaltar el origen de  los productos</a:t>
            </a:r>
            <a:r>
              <a:rPr>
                <a:latin typeface="Poppins Regular"/>
                <a:ea typeface="Poppins Regular"/>
                <a:cs typeface="Poppins Regular"/>
                <a:sym typeface="Poppins Regular"/>
              </a:rPr>
              <a:t>, así como las prácticas amigables con el medio ambiente por lo que Costa Rica es reconocida a nivel nacional e internacional.</a:t>
            </a:r>
          </a:p>
          <a:p>
            <a:pPr>
              <a:defRPr sz="2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>
              <a:latin typeface="Poppins Regular"/>
              <a:ea typeface="Poppins Regular"/>
              <a:cs typeface="Poppins Regular"/>
              <a:sym typeface="Poppins Regular"/>
            </a:endParaRP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t>Demostar la inocuidad del proceso</a:t>
            </a:r>
            <a:r>
              <a:rPr>
                <a:latin typeface="Poppins Regular"/>
                <a:ea typeface="Poppins Regular"/>
                <a:cs typeface="Poppins Regular"/>
                <a:sym typeface="Poppins Regular"/>
              </a:rPr>
              <a:t>, el cual es consecuente con el cuido de la calidad y el mantenimiento de una adecuada cadena de frío dentro el proceso comercial y su relación con los pescadores y productores.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Office PowerPoint</Application>
  <PresentationFormat>Personalizado</PresentationFormat>
  <Paragraphs>64</Paragraphs>
  <Slides>20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League Spartan</vt:lpstr>
      <vt:lpstr>Poppins Bold</vt:lpstr>
      <vt:lpstr>Poppins Regular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2021-02-08T17:32:35Z</dcterms:modified>
</cp:coreProperties>
</file>